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entation.xml" ContentType="application/vnd.openxmlformats-officedocument.presentationml.presentation.main+xml"/>
  <Override PartName="/ppt/notesSlides/notesSlide11.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4.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slideMasters/slideMaster1.xml" ContentType="application/vnd.openxmlformats-officedocument.presentationml.slideMaster+xml"/>
  <Override PartName="/ppt/notesSlides/notesSlide3.xml" ContentType="application/vnd.openxmlformats-officedocument.presentationml.notesSlide+xml"/>
  <Override PartName="/ppt/notesSlides/notesSlide2.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notesSlides/notesSlide1.xml" ContentType="application/vnd.openxmlformats-officedocument.presentationml.notesSlid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1.xml" ContentType="application/vnd.openxmlformats-officedocument.theme+xml"/>
  <Override PartName="/ppt/commentAuthors.xml" ContentType="application/vnd.openxmlformats-officedocument.presentationml.commentAuthors+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1" r:id="rId1"/>
  </p:sldMasterIdLst>
  <p:notesMasterIdLst>
    <p:notesMasterId r:id="rId25"/>
  </p:notesMasterIdLst>
  <p:sldIdLst>
    <p:sldId id="281" r:id="rId2"/>
    <p:sldId id="282" r:id="rId3"/>
    <p:sldId id="259" r:id="rId4"/>
    <p:sldId id="295" r:id="rId5"/>
    <p:sldId id="284" r:id="rId6"/>
    <p:sldId id="285" r:id="rId7"/>
    <p:sldId id="286" r:id="rId8"/>
    <p:sldId id="287" r:id="rId9"/>
    <p:sldId id="296" r:id="rId10"/>
    <p:sldId id="289" r:id="rId11"/>
    <p:sldId id="290" r:id="rId12"/>
    <p:sldId id="291" r:id="rId13"/>
    <p:sldId id="292" r:id="rId14"/>
    <p:sldId id="293" r:id="rId15"/>
    <p:sldId id="300" r:id="rId16"/>
    <p:sldId id="277" r:id="rId17"/>
    <p:sldId id="278" r:id="rId18"/>
    <p:sldId id="301" r:id="rId19"/>
    <p:sldId id="279" r:id="rId20"/>
    <p:sldId id="297" r:id="rId21"/>
    <p:sldId id="298" r:id="rId22"/>
    <p:sldId id="280" r:id="rId23"/>
    <p:sldId id="274" r:id="rId24"/>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modifyVerifier cryptProviderType="rsaAES" cryptAlgorithmClass="hash" cryptAlgorithmType="typeAny" cryptAlgorithmSid="14" spinCount="100000" saltData="jtGeZ9jADbi8NqsBr0Xz/g==" hashData="MiUJ6OBbNZ6JlQN7SR0zgmVHCyN4l/HcSLLTpBCmsCipPpYFQW370FKkhFdKfgDk1Eub02KEJvWreEmjibgPiA=="/>
  <p:extLst>
    <p:ext uri="{EFAFB233-063F-42B5-8137-9DF3F51BA10A}">
      <p15:sldGuideLst xmlns:p15="http://schemas.microsoft.com/office/powerpoint/2012/main">
        <p15:guide id="1" orient="horz" pos="2160">
          <p15:clr>
            <a:srgbClr val="A4A3A4"/>
          </p15:clr>
        </p15:guide>
        <p15:guide id="2" pos="2880">
          <p15:clr>
            <a:srgbClr val="A4A3A4"/>
          </p15:clr>
        </p15:guide>
        <p15:guide id="3" orient="horz" pos="4319">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iobhan O'Connor" initials="SO" lastIdx="4" clrIdx="0"/>
  <p:cmAuthor id="2" name="Libby Riker" initials="LR" lastIdx="1" clrIdx="1"/>
  <p:cmAuthor id="3" name="Sara Rathner" initials="SR" lastIdx="1" clrIdx="2"/>
  <p:cmAuthor id="4" name="Paula Hoover" initials="PH" lastIdx="1" clrIdx="3">
    <p:extLst>
      <p:ext uri="{19B8F6BF-5375-455C-9EA6-DF929625EA0E}">
        <p15:presenceInfo xmlns:p15="http://schemas.microsoft.com/office/powerpoint/2012/main" userId="7af11122c40eea51"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2D9DF"/>
    <a:srgbClr val="333E48"/>
    <a:srgbClr val="FFFFFF"/>
    <a:srgbClr val="EE4620"/>
    <a:srgbClr val="F0F2F4"/>
    <a:srgbClr val="E6EAEE"/>
    <a:srgbClr val="D6DDE2"/>
    <a:srgbClr val="8AC2DE"/>
    <a:srgbClr val="CC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296"/>
    <p:restoredTop sz="94689"/>
  </p:normalViewPr>
  <p:slideViewPr>
    <p:cSldViewPr snapToGrid="0" snapToObjects="1">
      <p:cViewPr varScale="1">
        <p:scale>
          <a:sx n="108" d="100"/>
          <a:sy n="108" d="100"/>
        </p:scale>
        <p:origin x="1208" y="184"/>
      </p:cViewPr>
      <p:guideLst>
        <p:guide orient="horz" pos="2160"/>
        <p:guide pos="2880"/>
        <p:guide orient="horz" pos="4319"/>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dirty="0"/>
          </a:p>
        </p:txBody>
      </p:sp>
      <p:sp>
        <p:nvSpPr>
          <p:cNvPr id="4" name="Shape 4"/>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lvl="0" indent="0" algn="r"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dirty="0"/>
          </a:p>
        </p:txBody>
      </p:sp>
      <p:sp>
        <p:nvSpPr>
          <p:cNvPr id="5" name="Shape 5"/>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lvl="0" indent="0" algn="l" rtl="0">
              <a:spcBef>
                <a:spcPts val="0"/>
              </a:spcBef>
              <a:buChar char="●"/>
              <a:defRPr sz="1200" b="0" i="0" u="none" strike="noStrike" cap="none">
                <a:solidFill>
                  <a:schemeClr val="dk1"/>
                </a:solidFill>
                <a:latin typeface="Calibri"/>
                <a:ea typeface="Calibri"/>
                <a:cs typeface="Calibri"/>
                <a:sym typeface="Calibri"/>
              </a:defRPr>
            </a:lvl1pPr>
            <a:lvl2pPr marL="457200" marR="0" lvl="1" indent="0" algn="l" rtl="0">
              <a:spcBef>
                <a:spcPts val="0"/>
              </a:spcBef>
              <a:buChar char="○"/>
              <a:defRPr sz="1200" b="0" i="0" u="none" strike="noStrike" cap="none">
                <a:solidFill>
                  <a:schemeClr val="dk1"/>
                </a:solidFill>
                <a:latin typeface="Calibri"/>
                <a:ea typeface="Calibri"/>
                <a:cs typeface="Calibri"/>
                <a:sym typeface="Calibri"/>
              </a:defRPr>
            </a:lvl2pPr>
            <a:lvl3pPr marL="914400" marR="0" lvl="2" indent="0" algn="l" rtl="0">
              <a:spcBef>
                <a:spcPts val="0"/>
              </a:spcBef>
              <a:buChar char="■"/>
              <a:defRPr sz="1200" b="0" i="0" u="none" strike="noStrike" cap="none">
                <a:solidFill>
                  <a:schemeClr val="dk1"/>
                </a:solidFill>
                <a:latin typeface="Calibri"/>
                <a:ea typeface="Calibri"/>
                <a:cs typeface="Calibri"/>
                <a:sym typeface="Calibri"/>
              </a:defRPr>
            </a:lvl3pPr>
            <a:lvl4pPr marL="1371600" marR="0" lvl="3" indent="0" algn="l" rtl="0">
              <a:spcBef>
                <a:spcPts val="0"/>
              </a:spcBef>
              <a:buChar char="●"/>
              <a:defRPr sz="1200" b="0" i="0" u="none" strike="noStrike" cap="none">
                <a:solidFill>
                  <a:schemeClr val="dk1"/>
                </a:solidFill>
                <a:latin typeface="Calibri"/>
                <a:ea typeface="Calibri"/>
                <a:cs typeface="Calibri"/>
                <a:sym typeface="Calibri"/>
              </a:defRPr>
            </a:lvl4pPr>
            <a:lvl5pPr marL="1828800" marR="0" lvl="4" indent="0" algn="l" rtl="0">
              <a:spcBef>
                <a:spcPts val="0"/>
              </a:spcBef>
              <a:buChar char="○"/>
              <a:defRPr sz="1200" b="0" i="0" u="none" strike="noStrike" cap="none">
                <a:solidFill>
                  <a:schemeClr val="dk1"/>
                </a:solidFill>
                <a:latin typeface="Calibri"/>
                <a:ea typeface="Calibri"/>
                <a:cs typeface="Calibri"/>
                <a:sym typeface="Calibri"/>
              </a:defRPr>
            </a:lvl5pPr>
            <a:lvl6pPr marL="2286000" marR="0" lvl="5" indent="0" algn="l" rtl="0">
              <a:spcBef>
                <a:spcPts val="0"/>
              </a:spcBef>
              <a:buChar char="■"/>
              <a:defRPr sz="1200" b="0" i="0" u="none" strike="noStrike" cap="none">
                <a:solidFill>
                  <a:schemeClr val="dk1"/>
                </a:solidFill>
                <a:latin typeface="Calibri"/>
                <a:ea typeface="Calibri"/>
                <a:cs typeface="Calibri"/>
                <a:sym typeface="Calibri"/>
              </a:defRPr>
            </a:lvl6pPr>
            <a:lvl7pPr marL="2743200" marR="0" lvl="6" indent="0" algn="l" rtl="0">
              <a:spcBef>
                <a:spcPts val="0"/>
              </a:spcBef>
              <a:buChar char="●"/>
              <a:defRPr sz="1200" b="0" i="0" u="none" strike="noStrike" cap="none">
                <a:solidFill>
                  <a:schemeClr val="dk1"/>
                </a:solidFill>
                <a:latin typeface="Calibri"/>
                <a:ea typeface="Calibri"/>
                <a:cs typeface="Calibri"/>
                <a:sym typeface="Calibri"/>
              </a:defRPr>
            </a:lvl7pPr>
            <a:lvl8pPr marL="3200400" marR="0" lvl="7" indent="0" algn="l" rtl="0">
              <a:spcBef>
                <a:spcPts val="0"/>
              </a:spcBef>
              <a:buChar char="○"/>
              <a:defRPr sz="1200" b="0" i="0" u="none" strike="noStrike" cap="none">
                <a:solidFill>
                  <a:schemeClr val="dk1"/>
                </a:solidFill>
                <a:latin typeface="Calibri"/>
                <a:ea typeface="Calibri"/>
                <a:cs typeface="Calibri"/>
                <a:sym typeface="Calibri"/>
              </a:defRPr>
            </a:lvl8pPr>
            <a:lvl9pPr marL="3657600" marR="0" lvl="8" indent="0" algn="l" rtl="0">
              <a:spcBef>
                <a:spcPts val="0"/>
              </a:spcBef>
              <a:buChar char="■"/>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685213"/>
            <a:ext cx="2971799" cy="457200"/>
          </a:xfrm>
          <a:prstGeom prst="rect">
            <a:avLst/>
          </a:prstGeom>
          <a:noFill/>
          <a:ln>
            <a:noFill/>
          </a:ln>
        </p:spPr>
        <p:txBody>
          <a:bodyPr lIns="91425" tIns="91425" rIns="91425" bIns="91425" anchor="b"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dirty="0"/>
          </a:p>
        </p:txBody>
      </p:sp>
      <p:sp>
        <p:nvSpPr>
          <p:cNvPr id="8" name="Shape 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158973703"/>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Shape 14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dirty="0"/>
          </a:p>
        </p:txBody>
      </p:sp>
      <p:sp>
        <p:nvSpPr>
          <p:cNvPr id="141" name="Shape 14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680762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14</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9429255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Shape 14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dirty="0"/>
          </a:p>
        </p:txBody>
      </p:sp>
      <p:sp>
        <p:nvSpPr>
          <p:cNvPr id="141" name="Shape 14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680762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Shape 14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dirty="0"/>
          </a:p>
        </p:txBody>
      </p:sp>
      <p:sp>
        <p:nvSpPr>
          <p:cNvPr id="141" name="Shape 14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680762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Shape 14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dirty="0"/>
          </a:p>
        </p:txBody>
      </p:sp>
      <p:sp>
        <p:nvSpPr>
          <p:cNvPr id="141" name="Shape 14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680762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Shape 15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dirty="0"/>
          </a:p>
        </p:txBody>
      </p:sp>
      <p:sp>
        <p:nvSpPr>
          <p:cNvPr id="159" name="Shape 15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142703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Shape 14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dirty="0"/>
          </a:p>
        </p:txBody>
      </p:sp>
      <p:sp>
        <p:nvSpPr>
          <p:cNvPr id="141" name="Shape 14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680762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Shape 13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dirty="0"/>
          </a:p>
        </p:txBody>
      </p:sp>
      <p:sp>
        <p:nvSpPr>
          <p:cNvPr id="133" name="Shape 13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817227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Shape 14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dirty="0"/>
          </a:p>
        </p:txBody>
      </p:sp>
      <p:sp>
        <p:nvSpPr>
          <p:cNvPr id="141" name="Shape 14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680762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Shape 15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dirty="0"/>
          </a:p>
        </p:txBody>
      </p:sp>
      <p:sp>
        <p:nvSpPr>
          <p:cNvPr id="159" name="Shape 15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142703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Shape 16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dirty="0"/>
          </a:p>
        </p:txBody>
      </p:sp>
      <p:sp>
        <p:nvSpPr>
          <p:cNvPr id="168" name="Shape 16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997081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7</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2121016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8</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3073611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9</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3073611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11</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460891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13</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4942625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p:cNvSpPr/>
          <p:nvPr userDrawn="1"/>
        </p:nvSpPr>
        <p:spPr>
          <a:xfrm>
            <a:off x="0" y="-1"/>
            <a:ext cx="9144000" cy="59055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userDrawn="1"/>
        </p:nvSpPr>
        <p:spPr>
          <a:xfrm>
            <a:off x="570329" y="2624372"/>
            <a:ext cx="911232" cy="571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1"/>
          <p:cNvSpPr/>
          <p:nvPr userDrawn="1"/>
        </p:nvSpPr>
        <p:spPr>
          <a:xfrm>
            <a:off x="0" y="5905500"/>
            <a:ext cx="6916044" cy="952500"/>
          </a:xfrm>
          <a:custGeom>
            <a:avLst/>
            <a:gdLst/>
            <a:ahLst/>
            <a:cxnLst/>
            <a:rect l="l" t="t" r="r" b="b"/>
            <a:pathLst>
              <a:path w="6916044" h="952500">
                <a:moveTo>
                  <a:pt x="0" y="0"/>
                </a:moveTo>
                <a:lnTo>
                  <a:pt x="6916044" y="0"/>
                </a:lnTo>
                <a:lnTo>
                  <a:pt x="6639819" y="952500"/>
                </a:lnTo>
                <a:lnTo>
                  <a:pt x="0" y="9525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529233" y="2918542"/>
            <a:ext cx="7453788" cy="1477328"/>
          </a:xfrm>
        </p:spPr>
        <p:txBody>
          <a:bodyPr wrap="square" lIns="0" tIns="0" rIns="0" bIns="0">
            <a:spAutoFit/>
          </a:bodyPr>
          <a:lstStyle>
            <a:lvl1pPr algn="l">
              <a:lnSpc>
                <a:spcPct val="80000"/>
              </a:lnSpc>
              <a:defRPr sz="6000" b="0">
                <a:solidFill>
                  <a:schemeClr val="bg1"/>
                </a:solidFill>
              </a:defRPr>
            </a:lvl1pPr>
          </a:lstStyle>
          <a:p>
            <a:r>
              <a:rPr lang="en-US" dirty="0"/>
              <a:t>Click to edit Master title style</a:t>
            </a:r>
          </a:p>
        </p:txBody>
      </p:sp>
      <p:sp>
        <p:nvSpPr>
          <p:cNvPr id="16" name="TextBox 15">
            <a:extLst>
              <a:ext uri="{FF2B5EF4-FFF2-40B4-BE49-F238E27FC236}">
                <a16:creationId xmlns:a16="http://schemas.microsoft.com/office/drawing/2014/main" id="{4CC3CC07-F974-F546-9B2E-9B62E78CD49A}"/>
              </a:ext>
            </a:extLst>
          </p:cNvPr>
          <p:cNvSpPr txBox="1"/>
          <p:nvPr userDrawn="1"/>
        </p:nvSpPr>
        <p:spPr>
          <a:xfrm>
            <a:off x="243068" y="6258638"/>
            <a:ext cx="1821332" cy="246221"/>
          </a:xfrm>
          <a:prstGeom prst="rect">
            <a:avLst/>
          </a:prstGeom>
          <a:noFill/>
        </p:spPr>
        <p:txBody>
          <a:bodyPr wrap="none" rtlCol="0">
            <a:spAutoFit/>
          </a:bodyPr>
          <a:lstStyle/>
          <a:p>
            <a:r>
              <a:rPr lang="en-US" sz="1000" b="0" i="0" u="none" strike="noStrike" cap="none" dirty="0">
                <a:solidFill>
                  <a:schemeClr val="bg1"/>
                </a:solidFill>
                <a:effectLst/>
                <a:latin typeface="Arial"/>
                <a:ea typeface="Arial"/>
                <a:cs typeface="Arial"/>
                <a:sym typeface="Arial"/>
              </a:rPr>
              <a:t>Copyright 2020 EVERFI, Inc.</a:t>
            </a:r>
            <a:endParaRPr lang="en-US" sz="600" dirty="0">
              <a:solidFill>
                <a:schemeClr val="bg1"/>
              </a:solidFill>
              <a:latin typeface="Gill Sans MT" panose="020B0502020104020203" pitchFamily="34" charset="77"/>
            </a:endParaRPr>
          </a:p>
        </p:txBody>
      </p:sp>
    </p:spTree>
    <p:extLst>
      <p:ext uri="{BB962C8B-B14F-4D97-AF65-F5344CB8AC3E}">
        <p14:creationId xmlns:p14="http://schemas.microsoft.com/office/powerpoint/2010/main" val="12835804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973156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9069594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3" name="Rectangle 2"/>
          <p:cNvSpPr/>
          <p:nvPr userDrawn="1"/>
        </p:nvSpPr>
        <p:spPr>
          <a:xfrm>
            <a:off x="0" y="0"/>
            <a:ext cx="9144000" cy="11198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29682807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userDrawn="1"/>
        </p:nvSpPr>
        <p:spPr>
          <a:xfrm>
            <a:off x="0" y="0"/>
            <a:ext cx="9144000" cy="11198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1966364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199" y="376472"/>
            <a:ext cx="8229600" cy="430887"/>
          </a:xfrm>
          <a:prstGeom prst="rect">
            <a:avLst/>
          </a:prstGeom>
        </p:spPr>
        <p:txBody>
          <a:bodyPr vert="horz" lIns="0" tIns="0" rIns="0" bIns="0" rtlCol="0" anchor="t">
            <a:spAutoFit/>
          </a:bodyPr>
          <a:lstStyle/>
          <a:p>
            <a:r>
              <a:rPr lang="en-US" dirty="0"/>
              <a:t>Click to edit Master title style</a:t>
            </a:r>
          </a:p>
        </p:txBody>
      </p:sp>
      <p:sp>
        <p:nvSpPr>
          <p:cNvPr id="3" name="Text Placeholder 2"/>
          <p:cNvSpPr>
            <a:spLocks noGrp="1"/>
          </p:cNvSpPr>
          <p:nvPr>
            <p:ph type="body" idx="1"/>
          </p:nvPr>
        </p:nvSpPr>
        <p:spPr>
          <a:xfrm>
            <a:off x="457200" y="1291976"/>
            <a:ext cx="8229600" cy="4525963"/>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7"/>
          <p:cNvSpPr/>
          <p:nvPr userDrawn="1"/>
        </p:nvSpPr>
        <p:spPr>
          <a:xfrm>
            <a:off x="457199" y="919397"/>
            <a:ext cx="911232" cy="571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FCBD0B16-931B-EA4F-ADE6-89AD3DD3A31C}"/>
              </a:ext>
            </a:extLst>
          </p:cNvPr>
          <p:cNvSpPr txBox="1"/>
          <p:nvPr userDrawn="1"/>
        </p:nvSpPr>
        <p:spPr>
          <a:xfrm>
            <a:off x="243068" y="6258638"/>
            <a:ext cx="1821332" cy="246221"/>
          </a:xfrm>
          <a:prstGeom prst="rect">
            <a:avLst/>
          </a:prstGeom>
          <a:noFill/>
        </p:spPr>
        <p:txBody>
          <a:bodyPr wrap="none" rtlCol="0">
            <a:spAutoFit/>
          </a:bodyPr>
          <a:lstStyle/>
          <a:p>
            <a:r>
              <a:rPr lang="en-US" sz="1000" b="0" i="0" u="none" strike="noStrike" cap="none" dirty="0">
                <a:solidFill>
                  <a:srgbClr val="000000"/>
                </a:solidFill>
                <a:effectLst/>
                <a:latin typeface="Arial"/>
                <a:ea typeface="Arial"/>
                <a:cs typeface="Arial"/>
                <a:sym typeface="Arial"/>
              </a:rPr>
              <a:t>Copyright 2020 EVERFI, Inc.</a:t>
            </a:r>
            <a:endParaRPr lang="en-US" sz="600" dirty="0">
              <a:latin typeface="Gill Sans MT" panose="020B0502020104020203" pitchFamily="34" charset="77"/>
            </a:endParaRPr>
          </a:p>
        </p:txBody>
      </p:sp>
      <p:pic>
        <p:nvPicPr>
          <p:cNvPr id="5" name="Picture 4">
            <a:extLst>
              <a:ext uri="{FF2B5EF4-FFF2-40B4-BE49-F238E27FC236}">
                <a16:creationId xmlns:a16="http://schemas.microsoft.com/office/drawing/2014/main" id="{A9B787B0-EC1A-7E44-BA36-47C135A84494}"/>
              </a:ext>
            </a:extLst>
          </p:cNvPr>
          <p:cNvPicPr>
            <a:picLocks noChangeAspect="1"/>
          </p:cNvPicPr>
          <p:nvPr userDrawn="1"/>
        </p:nvPicPr>
        <p:blipFill>
          <a:blip r:embed="rId7"/>
          <a:stretch>
            <a:fillRect/>
          </a:stretch>
        </p:blipFill>
        <p:spPr>
          <a:xfrm>
            <a:off x="7092026" y="6130289"/>
            <a:ext cx="1827471" cy="502920"/>
          </a:xfrm>
          <a:prstGeom prst="rect">
            <a:avLst/>
          </a:prstGeom>
        </p:spPr>
      </p:pic>
    </p:spTree>
    <p:extLst>
      <p:ext uri="{BB962C8B-B14F-4D97-AF65-F5344CB8AC3E}">
        <p14:creationId xmlns:p14="http://schemas.microsoft.com/office/powerpoint/2010/main" val="1893555105"/>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7" r:id="rId3"/>
    <p:sldLayoutId id="2147483669" r:id="rId4"/>
    <p:sldLayoutId id="2147483668" r:id="rId5"/>
  </p:sldLayoutIdLst>
  <p:hf sldNum="0" hdr="0" ftr="0" dt="0"/>
  <p:txStyles>
    <p:titleStyle>
      <a:lvl1pPr algn="l" defTabSz="914400" rtl="0" eaLnBrk="1" latinLnBrk="0" hangingPunct="1">
        <a:spcBef>
          <a:spcPct val="0"/>
        </a:spcBef>
        <a:buNone/>
        <a:defRPr sz="2800" b="1" kern="1200">
          <a:solidFill>
            <a:schemeClr val="accent2"/>
          </a:solidFill>
          <a:latin typeface="+mj-lt"/>
          <a:ea typeface="+mj-ea"/>
          <a:cs typeface="+mj-cs"/>
        </a:defRPr>
      </a:lvl1pPr>
    </p:titleStyle>
    <p:bodyStyle>
      <a:lvl1pPr marL="174625" indent="-174625" algn="l" defTabSz="914400" rtl="0" eaLnBrk="1" latinLnBrk="0" hangingPunct="1">
        <a:spcBef>
          <a:spcPts val="1800"/>
        </a:spcBef>
        <a:buClr>
          <a:schemeClr val="accent1"/>
        </a:buClr>
        <a:buFont typeface="Arial" panose="020B0604020202020204" pitchFamily="34" charset="0"/>
        <a:buChar char="•"/>
        <a:defRPr sz="1800" kern="1200">
          <a:solidFill>
            <a:schemeClr val="accent2"/>
          </a:solidFill>
          <a:latin typeface="+mn-lt"/>
          <a:ea typeface="+mn-ea"/>
          <a:cs typeface="+mn-cs"/>
        </a:defRPr>
      </a:lvl1pPr>
      <a:lvl2pPr marL="574675" indent="-231775" algn="l" defTabSz="914400" rtl="0" eaLnBrk="1" latinLnBrk="0" hangingPunct="1">
        <a:spcBef>
          <a:spcPct val="20000"/>
        </a:spcBef>
        <a:buClr>
          <a:schemeClr val="accent1"/>
        </a:buClr>
        <a:buFont typeface="Arial" panose="020B0604020202020204" pitchFamily="34" charset="0"/>
        <a:buChar char="–"/>
        <a:defRPr sz="1600" kern="1200">
          <a:solidFill>
            <a:schemeClr val="accent2"/>
          </a:solidFill>
          <a:latin typeface="+mn-lt"/>
          <a:ea typeface="+mn-ea"/>
          <a:cs typeface="+mn-cs"/>
        </a:defRPr>
      </a:lvl2pPr>
      <a:lvl3pPr marL="917575" indent="-228600" algn="l" defTabSz="914400" rtl="0" eaLnBrk="1" latinLnBrk="0" hangingPunct="1">
        <a:spcBef>
          <a:spcPct val="20000"/>
        </a:spcBef>
        <a:buClr>
          <a:schemeClr val="accent1"/>
        </a:buClr>
        <a:buFont typeface="Arial" panose="020B0604020202020204" pitchFamily="34" charset="0"/>
        <a:buChar char="•"/>
        <a:defRPr sz="1400" kern="1200">
          <a:solidFill>
            <a:schemeClr val="accent2"/>
          </a:solidFill>
          <a:latin typeface="+mn-lt"/>
          <a:ea typeface="+mn-ea"/>
          <a:cs typeface="+mn-cs"/>
        </a:defRPr>
      </a:lvl3pPr>
      <a:lvl4pPr marL="1250950" indent="-228600" algn="l" defTabSz="914400" rtl="0" eaLnBrk="1" latinLnBrk="0" hangingPunct="1">
        <a:spcBef>
          <a:spcPct val="20000"/>
        </a:spcBef>
        <a:buClr>
          <a:schemeClr val="accent1"/>
        </a:buClr>
        <a:buFont typeface="Arial" panose="020B0604020202020204" pitchFamily="34" charset="0"/>
        <a:buChar char="–"/>
        <a:defRPr sz="1200" kern="1200">
          <a:solidFill>
            <a:schemeClr val="accent2"/>
          </a:solidFill>
          <a:latin typeface="+mn-lt"/>
          <a:ea typeface="+mn-ea"/>
          <a:cs typeface="+mn-cs"/>
        </a:defRPr>
      </a:lvl4pPr>
      <a:lvl5pPr marL="1606550" indent="-228600" algn="l" defTabSz="914400" rtl="0" eaLnBrk="1" latinLnBrk="0" hangingPunct="1">
        <a:spcBef>
          <a:spcPct val="20000"/>
        </a:spcBef>
        <a:buClr>
          <a:schemeClr val="accent1"/>
        </a:buClr>
        <a:buFont typeface="Arial" panose="020B0604020202020204" pitchFamily="34" charset="0"/>
        <a:buChar char="»"/>
        <a:defRPr sz="1200" kern="1200">
          <a:solidFill>
            <a:schemeClr val="accent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pPr lvl="0"/>
            <a:r>
              <a:rPr lang="en-US" dirty="0">
                <a:sym typeface="Lato"/>
              </a:rPr>
              <a:t>Credit Scores</a:t>
            </a:r>
            <a:br>
              <a:rPr lang="en-US" dirty="0">
                <a:sym typeface="Lato"/>
              </a:rPr>
            </a:br>
            <a:r>
              <a:rPr lang="en-US" dirty="0">
                <a:sym typeface="Lato"/>
              </a:rPr>
              <a:t>and Reports</a:t>
            </a:r>
            <a:endParaRPr lang="en-US" dirty="0"/>
          </a:p>
        </p:txBody>
      </p:sp>
    </p:spTree>
    <p:extLst>
      <p:ext uri="{BB962C8B-B14F-4D97-AF65-F5344CB8AC3E}">
        <p14:creationId xmlns:p14="http://schemas.microsoft.com/office/powerpoint/2010/main" val="13666562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9F21E2B-5B28-4AC9-BCEF-F0FCD94B8F5A}"/>
              </a:ext>
            </a:extLst>
          </p:cNvPr>
          <p:cNvPicPr>
            <a:picLocks noChangeAspect="1"/>
          </p:cNvPicPr>
          <p:nvPr/>
        </p:nvPicPr>
        <p:blipFill>
          <a:blip r:embed="rId2"/>
          <a:stretch>
            <a:fillRect/>
          </a:stretch>
        </p:blipFill>
        <p:spPr>
          <a:xfrm>
            <a:off x="5272077" y="2001347"/>
            <a:ext cx="3146156" cy="3146154"/>
          </a:xfrm>
          <a:prstGeom prst="rect">
            <a:avLst/>
          </a:prstGeom>
        </p:spPr>
      </p:pic>
      <p:sp>
        <p:nvSpPr>
          <p:cNvPr id="2" name="Title 1"/>
          <p:cNvSpPr>
            <a:spLocks noGrp="1"/>
          </p:cNvSpPr>
          <p:nvPr>
            <p:ph type="title"/>
          </p:nvPr>
        </p:nvSpPr>
        <p:spPr/>
        <p:txBody>
          <a:bodyPr/>
          <a:lstStyle/>
          <a:p>
            <a:r>
              <a:rPr lang="en-US"/>
              <a:t>What Is a Credit Report ?</a:t>
            </a:r>
            <a:endParaRPr lang="en-US" dirty="0"/>
          </a:p>
        </p:txBody>
      </p:sp>
      <p:sp>
        <p:nvSpPr>
          <p:cNvPr id="5" name="Shape 162"/>
          <p:cNvSpPr txBox="1">
            <a:spLocks noGrp="1"/>
          </p:cNvSpPr>
          <p:nvPr>
            <p:ph idx="1"/>
          </p:nvPr>
        </p:nvSpPr>
        <p:spPr>
          <a:xfrm>
            <a:off x="457201" y="1763604"/>
            <a:ext cx="4032606" cy="3630325"/>
          </a:xfrm>
        </p:spPr>
        <p:txBody>
          <a:bodyPr anchor="ctr">
            <a:normAutofit/>
          </a:bodyPr>
          <a:lstStyle/>
          <a:p>
            <a:r>
              <a:rPr lang="en-US" sz="2000" dirty="0"/>
              <a:t>Your credit report is a snapshot of your credit profile, including your credit history. </a:t>
            </a:r>
          </a:p>
          <a:p>
            <a:r>
              <a:rPr lang="en-US" sz="2000" dirty="0"/>
              <a:t>Credit reports help lenders, such as financial institutions, understand how creditworthy you are—that is, whether you’re likely to repay a loan if given one. </a:t>
            </a:r>
          </a:p>
        </p:txBody>
      </p:sp>
      <p:sp>
        <p:nvSpPr>
          <p:cNvPr id="4" name="Slide Number Placeholder 3"/>
          <p:cNvSpPr>
            <a:spLocks noGrp="1"/>
          </p:cNvSpPr>
          <p:nvPr>
            <p:ph type="sldNum" idx="4294967295"/>
          </p:nvPr>
        </p:nvSpPr>
        <p:spPr>
          <a:xfrm>
            <a:off x="7010400" y="6356350"/>
            <a:ext cx="2133600" cy="365125"/>
          </a:xfrm>
          <a:prstGeom prst="rect">
            <a:avLst/>
          </a:prstGeom>
        </p:spPr>
        <p:txBody>
          <a:bodyPr/>
          <a:lstStyle/>
          <a:p>
            <a:pPr marL="0" marR="0" lvl="0" indent="0" algn="r" rtl="0">
              <a:spcBef>
                <a:spcPts val="0"/>
              </a:spcBef>
              <a:buSzPct val="25000"/>
              <a:buNone/>
            </a:pPr>
            <a:fld id="{00000000-1234-1234-1234-123412341234}" type="slidenum">
              <a:rPr lang="en-US" sz="1000" b="0" i="0" u="none" strike="noStrike" cap="none" smtClean="0">
                <a:solidFill>
                  <a:schemeClr val="lt1"/>
                </a:solidFill>
                <a:latin typeface="Arial"/>
                <a:ea typeface="Arial"/>
                <a:cs typeface="Arial"/>
                <a:sym typeface="Arial"/>
              </a:rPr>
              <a:t>10</a:t>
            </a:fld>
            <a:endParaRPr lang="en-US" sz="1000" b="0" i="0" u="none" strike="noStrike" cap="none" dirty="0">
              <a:solidFill>
                <a:schemeClr val="lt1"/>
              </a:solidFill>
              <a:latin typeface="Arial"/>
              <a:ea typeface="Arial"/>
              <a:cs typeface="Arial"/>
              <a:sym typeface="Arial"/>
            </a:endParaRPr>
          </a:p>
        </p:txBody>
      </p:sp>
      <p:sp>
        <p:nvSpPr>
          <p:cNvPr id="11" name="Oval 10"/>
          <p:cNvSpPr/>
          <p:nvPr/>
        </p:nvSpPr>
        <p:spPr>
          <a:xfrm>
            <a:off x="5034331" y="1763604"/>
            <a:ext cx="3621650" cy="362164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287949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48A6A25-36DF-4E56-8F58-3C37DFA4E88F}"/>
              </a:ext>
            </a:extLst>
          </p:cNvPr>
          <p:cNvPicPr>
            <a:picLocks noChangeAspect="1"/>
          </p:cNvPicPr>
          <p:nvPr/>
        </p:nvPicPr>
        <p:blipFill>
          <a:blip r:embed="rId3"/>
          <a:stretch>
            <a:fillRect/>
          </a:stretch>
        </p:blipFill>
        <p:spPr>
          <a:xfrm>
            <a:off x="697342" y="1848047"/>
            <a:ext cx="2709574" cy="2709572"/>
          </a:xfrm>
          <a:prstGeom prst="rect">
            <a:avLst/>
          </a:prstGeom>
        </p:spPr>
      </p:pic>
      <p:sp>
        <p:nvSpPr>
          <p:cNvPr id="2" name="Title 1"/>
          <p:cNvSpPr>
            <a:spLocks noGrp="1"/>
          </p:cNvSpPr>
          <p:nvPr>
            <p:ph type="title"/>
          </p:nvPr>
        </p:nvSpPr>
        <p:spPr/>
        <p:txBody>
          <a:bodyPr/>
          <a:lstStyle/>
          <a:p>
            <a:r>
              <a:rPr lang="en-US" dirty="0"/>
              <a:t>Getting Your Free Credit Report </a:t>
            </a:r>
          </a:p>
        </p:txBody>
      </p:sp>
      <p:sp>
        <p:nvSpPr>
          <p:cNvPr id="4" name="Slide Number Placeholder 3"/>
          <p:cNvSpPr>
            <a:spLocks noGrp="1"/>
          </p:cNvSpPr>
          <p:nvPr>
            <p:ph type="sldNum" idx="4294967295"/>
          </p:nvPr>
        </p:nvSpPr>
        <p:spPr>
          <a:xfrm>
            <a:off x="7010400" y="6356350"/>
            <a:ext cx="2133600" cy="365125"/>
          </a:xfrm>
          <a:prstGeom prst="rect">
            <a:avLst/>
          </a:prstGeom>
        </p:spPr>
        <p:txBody>
          <a:bodyPr/>
          <a:lstStyle/>
          <a:p>
            <a:pPr marL="0" marR="0" lvl="0" indent="0" algn="r" rtl="0">
              <a:spcBef>
                <a:spcPts val="0"/>
              </a:spcBef>
              <a:buSzPct val="25000"/>
              <a:buNone/>
            </a:pPr>
            <a:fld id="{00000000-1234-1234-1234-123412341234}" type="slidenum">
              <a:rPr lang="en-US" sz="1000" b="0" i="0" u="none" strike="noStrike" cap="none" smtClean="0">
                <a:solidFill>
                  <a:schemeClr val="lt1"/>
                </a:solidFill>
                <a:latin typeface="Arial"/>
                <a:ea typeface="Arial"/>
                <a:cs typeface="Arial"/>
                <a:sym typeface="Arial"/>
              </a:rPr>
              <a:t>11</a:t>
            </a:fld>
            <a:endParaRPr lang="en-US" sz="1000" b="0" i="0" u="none" strike="noStrike" cap="none" dirty="0">
              <a:solidFill>
                <a:schemeClr val="lt1"/>
              </a:solidFill>
              <a:latin typeface="Arial"/>
              <a:ea typeface="Arial"/>
              <a:cs typeface="Arial"/>
              <a:sym typeface="Arial"/>
            </a:endParaRPr>
          </a:p>
        </p:txBody>
      </p:sp>
      <p:grpSp>
        <p:nvGrpSpPr>
          <p:cNvPr id="8" name="Group 7"/>
          <p:cNvGrpSpPr/>
          <p:nvPr/>
        </p:nvGrpSpPr>
        <p:grpSpPr>
          <a:xfrm>
            <a:off x="457199" y="1607904"/>
            <a:ext cx="3189860" cy="3189858"/>
            <a:chOff x="457199" y="1541125"/>
            <a:chExt cx="2866490" cy="2866490"/>
          </a:xfrm>
        </p:grpSpPr>
        <p:sp>
          <p:nvSpPr>
            <p:cNvPr id="9" name="Donut 8"/>
            <p:cNvSpPr/>
            <p:nvPr/>
          </p:nvSpPr>
          <p:spPr>
            <a:xfrm>
              <a:off x="457199" y="1541125"/>
              <a:ext cx="2866490" cy="2866490"/>
            </a:xfrm>
            <a:prstGeom prst="donut">
              <a:avLst>
                <a:gd name="adj" fmla="val 7772"/>
              </a:avLst>
            </a:prstGeom>
            <a:solidFill>
              <a:schemeClr val="accent2">
                <a:alpha val="7059"/>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672997" y="1756925"/>
              <a:ext cx="2434894" cy="243489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Shape 162"/>
          <p:cNvSpPr txBox="1">
            <a:spLocks/>
          </p:cNvSpPr>
          <p:nvPr/>
        </p:nvSpPr>
        <p:spPr>
          <a:xfrm>
            <a:off x="4212404" y="1460079"/>
            <a:ext cx="4474395" cy="1920119"/>
          </a:xfrm>
          <a:prstGeom prst="rect">
            <a:avLst/>
          </a:prstGeom>
        </p:spPr>
        <p:txBody>
          <a:bodyPr anchor="t"/>
          <a:lstStyle>
            <a:lvl1pPr marL="174625" indent="-174625" algn="l" defTabSz="914400" rtl="0" eaLnBrk="1" latinLnBrk="0" hangingPunct="1">
              <a:spcBef>
                <a:spcPts val="1800"/>
              </a:spcBef>
              <a:buClr>
                <a:schemeClr val="accent1"/>
              </a:buClr>
              <a:buFont typeface="Arial" panose="020B0604020202020204" pitchFamily="34" charset="0"/>
              <a:buChar char="•"/>
              <a:defRPr sz="1800" kern="1200">
                <a:solidFill>
                  <a:schemeClr val="tx2"/>
                </a:solidFill>
                <a:latin typeface="+mn-lt"/>
                <a:ea typeface="+mn-ea"/>
                <a:cs typeface="+mn-cs"/>
              </a:defRPr>
            </a:lvl1pPr>
            <a:lvl2pPr marL="574675" indent="-231775" algn="l" defTabSz="914400" rtl="0" eaLnBrk="1" latinLnBrk="0" hangingPunct="1">
              <a:spcBef>
                <a:spcPct val="20000"/>
              </a:spcBef>
              <a:buClr>
                <a:schemeClr val="accent1"/>
              </a:buClr>
              <a:buFont typeface="Arial" panose="020B0604020202020204" pitchFamily="34" charset="0"/>
              <a:buChar char="–"/>
              <a:defRPr sz="1600" kern="1200">
                <a:solidFill>
                  <a:schemeClr val="tx2"/>
                </a:solidFill>
                <a:latin typeface="+mn-lt"/>
                <a:ea typeface="+mn-ea"/>
                <a:cs typeface="+mn-cs"/>
              </a:defRPr>
            </a:lvl2pPr>
            <a:lvl3pPr marL="917575" indent="-228600" algn="l" defTabSz="914400" rtl="0" eaLnBrk="1" latinLnBrk="0" hangingPunct="1">
              <a:spcBef>
                <a:spcPct val="20000"/>
              </a:spcBef>
              <a:buClr>
                <a:schemeClr val="accent1"/>
              </a:buClr>
              <a:buFont typeface="Arial" panose="020B0604020202020204" pitchFamily="34" charset="0"/>
              <a:buChar char="•"/>
              <a:defRPr sz="1400" kern="1200">
                <a:solidFill>
                  <a:schemeClr val="tx2"/>
                </a:solidFill>
                <a:latin typeface="+mn-lt"/>
                <a:ea typeface="+mn-ea"/>
                <a:cs typeface="+mn-cs"/>
              </a:defRPr>
            </a:lvl3pPr>
            <a:lvl4pPr marL="1250950" indent="-228600" algn="l" defTabSz="914400" rtl="0" eaLnBrk="1" latinLnBrk="0" hangingPunct="1">
              <a:spcBef>
                <a:spcPct val="20000"/>
              </a:spcBef>
              <a:buClr>
                <a:schemeClr val="accent1"/>
              </a:buClr>
              <a:buFont typeface="Arial" panose="020B0604020202020204" pitchFamily="34" charset="0"/>
              <a:buChar char="–"/>
              <a:defRPr sz="1200" kern="1200">
                <a:solidFill>
                  <a:schemeClr val="tx2"/>
                </a:solidFill>
                <a:latin typeface="+mn-lt"/>
                <a:ea typeface="+mn-ea"/>
                <a:cs typeface="+mn-cs"/>
              </a:defRPr>
            </a:lvl4pPr>
            <a:lvl5pPr marL="1606550" indent="-228600" algn="l" defTabSz="914400" rtl="0" eaLnBrk="1" latinLnBrk="0" hangingPunct="1">
              <a:spcBef>
                <a:spcPct val="20000"/>
              </a:spcBef>
              <a:buClr>
                <a:schemeClr val="accent1"/>
              </a:buClr>
              <a:buFont typeface="Arial" panose="020B0604020202020204" pitchFamily="34" charset="0"/>
              <a:buChar char="»"/>
              <a:defRPr sz="1200" kern="1200">
                <a:solidFill>
                  <a:schemeClr val="tx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dirty="0">
                <a:solidFill>
                  <a:schemeClr val="accent2"/>
                </a:solidFill>
              </a:rPr>
              <a:t>You can get one free credit report per year from </a:t>
            </a:r>
            <a:r>
              <a:rPr lang="en-US" b="1" dirty="0">
                <a:solidFill>
                  <a:schemeClr val="accent1"/>
                </a:solidFill>
              </a:rPr>
              <a:t>Annual Credit Report.</a:t>
            </a:r>
          </a:p>
        </p:txBody>
      </p:sp>
      <p:sp>
        <p:nvSpPr>
          <p:cNvPr id="18" name="Rectangle 17"/>
          <p:cNvSpPr/>
          <p:nvPr/>
        </p:nvSpPr>
        <p:spPr>
          <a:xfrm>
            <a:off x="5198723" y="2266462"/>
            <a:ext cx="3369833" cy="723275"/>
          </a:xfrm>
          <a:prstGeom prst="rect">
            <a:avLst/>
          </a:prstGeom>
        </p:spPr>
        <p:txBody>
          <a:bodyPr wrap="none" anchor="ctr">
            <a:spAutoFit/>
          </a:bodyPr>
          <a:lstStyle/>
          <a:p>
            <a:pPr>
              <a:spcAft>
                <a:spcPts val="600"/>
              </a:spcAft>
            </a:pPr>
            <a:r>
              <a:rPr lang="en-US" sz="1800" b="1" dirty="0">
                <a:solidFill>
                  <a:schemeClr val="accent2"/>
                </a:solidFill>
                <a:latin typeface="+mn-lt"/>
              </a:rPr>
              <a:t>www.annualcreditreport.com</a:t>
            </a:r>
          </a:p>
          <a:p>
            <a:pPr>
              <a:spcAft>
                <a:spcPts val="600"/>
              </a:spcAft>
            </a:pPr>
            <a:r>
              <a:rPr lang="en-US" sz="1800" dirty="0">
                <a:solidFill>
                  <a:schemeClr val="accent2"/>
                </a:solidFill>
                <a:latin typeface="+mn-lt"/>
              </a:rPr>
              <a:t>1-877-322-8228</a:t>
            </a:r>
          </a:p>
        </p:txBody>
      </p:sp>
      <p:grpSp>
        <p:nvGrpSpPr>
          <p:cNvPr id="19" name="Group 229"/>
          <p:cNvGrpSpPr>
            <a:grpSpLocks noChangeAspect="1"/>
          </p:cNvGrpSpPr>
          <p:nvPr/>
        </p:nvGrpSpPr>
        <p:grpSpPr bwMode="auto">
          <a:xfrm>
            <a:off x="4321220" y="2335361"/>
            <a:ext cx="683498" cy="633872"/>
            <a:chOff x="5309" y="1189"/>
            <a:chExt cx="303" cy="281"/>
          </a:xfrm>
          <a:solidFill>
            <a:schemeClr val="accent2"/>
          </a:solidFill>
        </p:grpSpPr>
        <p:sp>
          <p:nvSpPr>
            <p:cNvPr id="20" name="Freeform 232"/>
            <p:cNvSpPr>
              <a:spLocks noEditPoints="1"/>
            </p:cNvSpPr>
            <p:nvPr/>
          </p:nvSpPr>
          <p:spPr bwMode="auto">
            <a:xfrm>
              <a:off x="5309" y="1243"/>
              <a:ext cx="130" cy="227"/>
            </a:xfrm>
            <a:custGeom>
              <a:avLst/>
              <a:gdLst>
                <a:gd name="T0" fmla="*/ 118 w 1424"/>
                <a:gd name="T1" fmla="*/ 2256 h 2493"/>
                <a:gd name="T2" fmla="*/ 130 w 1424"/>
                <a:gd name="T3" fmla="*/ 2307 h 2493"/>
                <a:gd name="T4" fmla="*/ 162 w 1424"/>
                <a:gd name="T5" fmla="*/ 2348 h 2493"/>
                <a:gd name="T6" fmla="*/ 209 w 1424"/>
                <a:gd name="T7" fmla="*/ 2372 h 2493"/>
                <a:gd name="T8" fmla="*/ 1187 w 1424"/>
                <a:gd name="T9" fmla="*/ 2375 h 2493"/>
                <a:gd name="T10" fmla="*/ 1239 w 1424"/>
                <a:gd name="T11" fmla="*/ 2362 h 2493"/>
                <a:gd name="T12" fmla="*/ 1279 w 1424"/>
                <a:gd name="T13" fmla="*/ 2330 h 2493"/>
                <a:gd name="T14" fmla="*/ 1302 w 1424"/>
                <a:gd name="T15" fmla="*/ 2283 h 2493"/>
                <a:gd name="T16" fmla="*/ 1306 w 1424"/>
                <a:gd name="T17" fmla="*/ 2018 h 2493"/>
                <a:gd name="T18" fmla="*/ 118 w 1424"/>
                <a:gd name="T19" fmla="*/ 593 h 2493"/>
                <a:gd name="T20" fmla="*/ 1306 w 1424"/>
                <a:gd name="T21" fmla="*/ 1899 h 2493"/>
                <a:gd name="T22" fmla="*/ 118 w 1424"/>
                <a:gd name="T23" fmla="*/ 593 h 2493"/>
                <a:gd name="T24" fmla="*/ 209 w 1424"/>
                <a:gd name="T25" fmla="*/ 121 h 2493"/>
                <a:gd name="T26" fmla="*/ 162 w 1424"/>
                <a:gd name="T27" fmla="*/ 144 h 2493"/>
                <a:gd name="T28" fmla="*/ 130 w 1424"/>
                <a:gd name="T29" fmla="*/ 185 h 2493"/>
                <a:gd name="T30" fmla="*/ 118 w 1424"/>
                <a:gd name="T31" fmla="*/ 237 h 2493"/>
                <a:gd name="T32" fmla="*/ 1306 w 1424"/>
                <a:gd name="T33" fmla="*/ 475 h 2493"/>
                <a:gd name="T34" fmla="*/ 1302 w 1424"/>
                <a:gd name="T35" fmla="*/ 210 h 2493"/>
                <a:gd name="T36" fmla="*/ 1279 w 1424"/>
                <a:gd name="T37" fmla="*/ 163 h 2493"/>
                <a:gd name="T38" fmla="*/ 1239 w 1424"/>
                <a:gd name="T39" fmla="*/ 130 h 2493"/>
                <a:gd name="T40" fmla="*/ 1187 w 1424"/>
                <a:gd name="T41" fmla="*/ 118 h 2493"/>
                <a:gd name="T42" fmla="*/ 237 w 1424"/>
                <a:gd name="T43" fmla="*/ 0 h 2493"/>
                <a:gd name="T44" fmla="*/ 1225 w 1424"/>
                <a:gd name="T45" fmla="*/ 3 h 2493"/>
                <a:gd name="T46" fmla="*/ 1296 w 1424"/>
                <a:gd name="T47" fmla="*/ 26 h 2493"/>
                <a:gd name="T48" fmla="*/ 1355 w 1424"/>
                <a:gd name="T49" fmla="*/ 69 h 2493"/>
                <a:gd name="T50" fmla="*/ 1397 w 1424"/>
                <a:gd name="T51" fmla="*/ 128 h 2493"/>
                <a:gd name="T52" fmla="*/ 1421 w 1424"/>
                <a:gd name="T53" fmla="*/ 199 h 2493"/>
                <a:gd name="T54" fmla="*/ 1424 w 1424"/>
                <a:gd name="T55" fmla="*/ 2256 h 2493"/>
                <a:gd name="T56" fmla="*/ 1412 w 1424"/>
                <a:gd name="T57" fmla="*/ 2330 h 2493"/>
                <a:gd name="T58" fmla="*/ 1378 w 1424"/>
                <a:gd name="T59" fmla="*/ 2396 h 2493"/>
                <a:gd name="T60" fmla="*/ 1327 w 1424"/>
                <a:gd name="T61" fmla="*/ 2447 h 2493"/>
                <a:gd name="T62" fmla="*/ 1261 w 1424"/>
                <a:gd name="T63" fmla="*/ 2481 h 2493"/>
                <a:gd name="T64" fmla="*/ 1187 w 1424"/>
                <a:gd name="T65" fmla="*/ 2493 h 2493"/>
                <a:gd name="T66" fmla="*/ 199 w 1424"/>
                <a:gd name="T67" fmla="*/ 2490 h 2493"/>
                <a:gd name="T68" fmla="*/ 127 w 1424"/>
                <a:gd name="T69" fmla="*/ 2467 h 2493"/>
                <a:gd name="T70" fmla="*/ 69 w 1424"/>
                <a:gd name="T71" fmla="*/ 2424 h 2493"/>
                <a:gd name="T72" fmla="*/ 26 w 1424"/>
                <a:gd name="T73" fmla="*/ 2364 h 2493"/>
                <a:gd name="T74" fmla="*/ 3 w 1424"/>
                <a:gd name="T75" fmla="*/ 2294 h 2493"/>
                <a:gd name="T76" fmla="*/ 0 w 1424"/>
                <a:gd name="T77" fmla="*/ 237 h 2493"/>
                <a:gd name="T78" fmla="*/ 11 w 1424"/>
                <a:gd name="T79" fmla="*/ 163 h 2493"/>
                <a:gd name="T80" fmla="*/ 45 w 1424"/>
                <a:gd name="T81" fmla="*/ 97 h 2493"/>
                <a:gd name="T82" fmla="*/ 96 w 1424"/>
                <a:gd name="T83" fmla="*/ 45 h 2493"/>
                <a:gd name="T84" fmla="*/ 161 w 1424"/>
                <a:gd name="T85" fmla="*/ 11 h 2493"/>
                <a:gd name="T86" fmla="*/ 237 w 1424"/>
                <a:gd name="T87" fmla="*/ 0 h 24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24" h="2493">
                  <a:moveTo>
                    <a:pt x="118" y="2018"/>
                  </a:moveTo>
                  <a:lnTo>
                    <a:pt x="118" y="2256"/>
                  </a:lnTo>
                  <a:lnTo>
                    <a:pt x="121" y="2283"/>
                  </a:lnTo>
                  <a:lnTo>
                    <a:pt x="130" y="2307"/>
                  </a:lnTo>
                  <a:lnTo>
                    <a:pt x="144" y="2330"/>
                  </a:lnTo>
                  <a:lnTo>
                    <a:pt x="162" y="2348"/>
                  </a:lnTo>
                  <a:lnTo>
                    <a:pt x="184" y="2362"/>
                  </a:lnTo>
                  <a:lnTo>
                    <a:pt x="209" y="2372"/>
                  </a:lnTo>
                  <a:lnTo>
                    <a:pt x="237" y="2375"/>
                  </a:lnTo>
                  <a:lnTo>
                    <a:pt x="1187" y="2375"/>
                  </a:lnTo>
                  <a:lnTo>
                    <a:pt x="1214" y="2372"/>
                  </a:lnTo>
                  <a:lnTo>
                    <a:pt x="1239" y="2362"/>
                  </a:lnTo>
                  <a:lnTo>
                    <a:pt x="1261" y="2348"/>
                  </a:lnTo>
                  <a:lnTo>
                    <a:pt x="1279" y="2330"/>
                  </a:lnTo>
                  <a:lnTo>
                    <a:pt x="1293" y="2307"/>
                  </a:lnTo>
                  <a:lnTo>
                    <a:pt x="1302" y="2283"/>
                  </a:lnTo>
                  <a:lnTo>
                    <a:pt x="1306" y="2256"/>
                  </a:lnTo>
                  <a:lnTo>
                    <a:pt x="1306" y="2018"/>
                  </a:lnTo>
                  <a:lnTo>
                    <a:pt x="118" y="2018"/>
                  </a:lnTo>
                  <a:close/>
                  <a:moveTo>
                    <a:pt x="118" y="593"/>
                  </a:moveTo>
                  <a:lnTo>
                    <a:pt x="118" y="1899"/>
                  </a:lnTo>
                  <a:lnTo>
                    <a:pt x="1306" y="1899"/>
                  </a:lnTo>
                  <a:lnTo>
                    <a:pt x="1306" y="593"/>
                  </a:lnTo>
                  <a:lnTo>
                    <a:pt x="118" y="593"/>
                  </a:lnTo>
                  <a:close/>
                  <a:moveTo>
                    <a:pt x="237" y="118"/>
                  </a:moveTo>
                  <a:lnTo>
                    <a:pt x="209" y="121"/>
                  </a:lnTo>
                  <a:lnTo>
                    <a:pt x="184" y="130"/>
                  </a:lnTo>
                  <a:lnTo>
                    <a:pt x="162" y="144"/>
                  </a:lnTo>
                  <a:lnTo>
                    <a:pt x="144" y="163"/>
                  </a:lnTo>
                  <a:lnTo>
                    <a:pt x="130" y="185"/>
                  </a:lnTo>
                  <a:lnTo>
                    <a:pt x="121" y="210"/>
                  </a:lnTo>
                  <a:lnTo>
                    <a:pt x="118" y="237"/>
                  </a:lnTo>
                  <a:lnTo>
                    <a:pt x="118" y="475"/>
                  </a:lnTo>
                  <a:lnTo>
                    <a:pt x="1306" y="475"/>
                  </a:lnTo>
                  <a:lnTo>
                    <a:pt x="1306" y="237"/>
                  </a:lnTo>
                  <a:lnTo>
                    <a:pt x="1302" y="210"/>
                  </a:lnTo>
                  <a:lnTo>
                    <a:pt x="1293" y="185"/>
                  </a:lnTo>
                  <a:lnTo>
                    <a:pt x="1279" y="163"/>
                  </a:lnTo>
                  <a:lnTo>
                    <a:pt x="1261" y="144"/>
                  </a:lnTo>
                  <a:lnTo>
                    <a:pt x="1239" y="130"/>
                  </a:lnTo>
                  <a:lnTo>
                    <a:pt x="1214" y="121"/>
                  </a:lnTo>
                  <a:lnTo>
                    <a:pt x="1187" y="118"/>
                  </a:lnTo>
                  <a:lnTo>
                    <a:pt x="237" y="118"/>
                  </a:lnTo>
                  <a:close/>
                  <a:moveTo>
                    <a:pt x="237" y="0"/>
                  </a:moveTo>
                  <a:lnTo>
                    <a:pt x="1187" y="0"/>
                  </a:lnTo>
                  <a:lnTo>
                    <a:pt x="1225" y="3"/>
                  </a:lnTo>
                  <a:lnTo>
                    <a:pt x="1261" y="11"/>
                  </a:lnTo>
                  <a:lnTo>
                    <a:pt x="1296" y="26"/>
                  </a:lnTo>
                  <a:lnTo>
                    <a:pt x="1327" y="45"/>
                  </a:lnTo>
                  <a:lnTo>
                    <a:pt x="1355" y="69"/>
                  </a:lnTo>
                  <a:lnTo>
                    <a:pt x="1378" y="97"/>
                  </a:lnTo>
                  <a:lnTo>
                    <a:pt x="1397" y="128"/>
                  </a:lnTo>
                  <a:lnTo>
                    <a:pt x="1412" y="163"/>
                  </a:lnTo>
                  <a:lnTo>
                    <a:pt x="1421" y="199"/>
                  </a:lnTo>
                  <a:lnTo>
                    <a:pt x="1424" y="237"/>
                  </a:lnTo>
                  <a:lnTo>
                    <a:pt x="1424" y="2256"/>
                  </a:lnTo>
                  <a:lnTo>
                    <a:pt x="1421" y="2294"/>
                  </a:lnTo>
                  <a:lnTo>
                    <a:pt x="1412" y="2330"/>
                  </a:lnTo>
                  <a:lnTo>
                    <a:pt x="1397" y="2364"/>
                  </a:lnTo>
                  <a:lnTo>
                    <a:pt x="1378" y="2396"/>
                  </a:lnTo>
                  <a:lnTo>
                    <a:pt x="1355" y="2424"/>
                  </a:lnTo>
                  <a:lnTo>
                    <a:pt x="1327" y="2447"/>
                  </a:lnTo>
                  <a:lnTo>
                    <a:pt x="1296" y="2467"/>
                  </a:lnTo>
                  <a:lnTo>
                    <a:pt x="1261" y="2481"/>
                  </a:lnTo>
                  <a:lnTo>
                    <a:pt x="1225" y="2490"/>
                  </a:lnTo>
                  <a:lnTo>
                    <a:pt x="1187" y="2493"/>
                  </a:lnTo>
                  <a:lnTo>
                    <a:pt x="237" y="2493"/>
                  </a:lnTo>
                  <a:lnTo>
                    <a:pt x="199" y="2490"/>
                  </a:lnTo>
                  <a:lnTo>
                    <a:pt x="161" y="2481"/>
                  </a:lnTo>
                  <a:lnTo>
                    <a:pt x="127" y="2467"/>
                  </a:lnTo>
                  <a:lnTo>
                    <a:pt x="96" y="2447"/>
                  </a:lnTo>
                  <a:lnTo>
                    <a:pt x="69" y="2424"/>
                  </a:lnTo>
                  <a:lnTo>
                    <a:pt x="45" y="2396"/>
                  </a:lnTo>
                  <a:lnTo>
                    <a:pt x="26" y="2364"/>
                  </a:lnTo>
                  <a:lnTo>
                    <a:pt x="11" y="2330"/>
                  </a:lnTo>
                  <a:lnTo>
                    <a:pt x="3" y="2294"/>
                  </a:lnTo>
                  <a:lnTo>
                    <a:pt x="0" y="2256"/>
                  </a:lnTo>
                  <a:lnTo>
                    <a:pt x="0" y="237"/>
                  </a:lnTo>
                  <a:lnTo>
                    <a:pt x="3" y="199"/>
                  </a:lnTo>
                  <a:lnTo>
                    <a:pt x="11" y="163"/>
                  </a:lnTo>
                  <a:lnTo>
                    <a:pt x="26" y="128"/>
                  </a:lnTo>
                  <a:lnTo>
                    <a:pt x="45" y="97"/>
                  </a:lnTo>
                  <a:lnTo>
                    <a:pt x="69" y="69"/>
                  </a:lnTo>
                  <a:lnTo>
                    <a:pt x="96" y="45"/>
                  </a:lnTo>
                  <a:lnTo>
                    <a:pt x="127" y="26"/>
                  </a:lnTo>
                  <a:lnTo>
                    <a:pt x="161" y="11"/>
                  </a:lnTo>
                  <a:lnTo>
                    <a:pt x="199" y="3"/>
                  </a:lnTo>
                  <a:lnTo>
                    <a:pt x="2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 name="Freeform 233"/>
            <p:cNvSpPr>
              <a:spLocks/>
            </p:cNvSpPr>
            <p:nvPr/>
          </p:nvSpPr>
          <p:spPr bwMode="auto">
            <a:xfrm>
              <a:off x="5363" y="1264"/>
              <a:ext cx="43" cy="11"/>
            </a:xfrm>
            <a:custGeom>
              <a:avLst/>
              <a:gdLst>
                <a:gd name="T0" fmla="*/ 60 w 474"/>
                <a:gd name="T1" fmla="*/ 0 h 118"/>
                <a:gd name="T2" fmla="*/ 415 w 474"/>
                <a:gd name="T3" fmla="*/ 0 h 118"/>
                <a:gd name="T4" fmla="*/ 434 w 474"/>
                <a:gd name="T5" fmla="*/ 3 h 118"/>
                <a:gd name="T6" fmla="*/ 451 w 474"/>
                <a:gd name="T7" fmla="*/ 12 h 118"/>
                <a:gd name="T8" fmla="*/ 463 w 474"/>
                <a:gd name="T9" fmla="*/ 24 h 118"/>
                <a:gd name="T10" fmla="*/ 472 w 474"/>
                <a:gd name="T11" fmla="*/ 41 h 118"/>
                <a:gd name="T12" fmla="*/ 474 w 474"/>
                <a:gd name="T13" fmla="*/ 59 h 118"/>
                <a:gd name="T14" fmla="*/ 472 w 474"/>
                <a:gd name="T15" fmla="*/ 78 h 118"/>
                <a:gd name="T16" fmla="*/ 463 w 474"/>
                <a:gd name="T17" fmla="*/ 95 h 118"/>
                <a:gd name="T18" fmla="*/ 451 w 474"/>
                <a:gd name="T19" fmla="*/ 107 h 118"/>
                <a:gd name="T20" fmla="*/ 434 w 474"/>
                <a:gd name="T21" fmla="*/ 115 h 118"/>
                <a:gd name="T22" fmla="*/ 415 w 474"/>
                <a:gd name="T23" fmla="*/ 118 h 118"/>
                <a:gd name="T24" fmla="*/ 60 w 474"/>
                <a:gd name="T25" fmla="*/ 118 h 118"/>
                <a:gd name="T26" fmla="*/ 40 w 474"/>
                <a:gd name="T27" fmla="*/ 115 h 118"/>
                <a:gd name="T28" fmla="*/ 25 w 474"/>
                <a:gd name="T29" fmla="*/ 107 h 118"/>
                <a:gd name="T30" fmla="*/ 11 w 474"/>
                <a:gd name="T31" fmla="*/ 95 h 118"/>
                <a:gd name="T32" fmla="*/ 3 w 474"/>
                <a:gd name="T33" fmla="*/ 78 h 118"/>
                <a:gd name="T34" fmla="*/ 0 w 474"/>
                <a:gd name="T35" fmla="*/ 59 h 118"/>
                <a:gd name="T36" fmla="*/ 3 w 474"/>
                <a:gd name="T37" fmla="*/ 41 h 118"/>
                <a:gd name="T38" fmla="*/ 11 w 474"/>
                <a:gd name="T39" fmla="*/ 24 h 118"/>
                <a:gd name="T40" fmla="*/ 25 w 474"/>
                <a:gd name="T41" fmla="*/ 12 h 118"/>
                <a:gd name="T42" fmla="*/ 40 w 474"/>
                <a:gd name="T43" fmla="*/ 3 h 118"/>
                <a:gd name="T44" fmla="*/ 60 w 474"/>
                <a:gd name="T45"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118">
                  <a:moveTo>
                    <a:pt x="60" y="0"/>
                  </a:moveTo>
                  <a:lnTo>
                    <a:pt x="415" y="0"/>
                  </a:lnTo>
                  <a:lnTo>
                    <a:pt x="434" y="3"/>
                  </a:lnTo>
                  <a:lnTo>
                    <a:pt x="451" y="12"/>
                  </a:lnTo>
                  <a:lnTo>
                    <a:pt x="463" y="24"/>
                  </a:lnTo>
                  <a:lnTo>
                    <a:pt x="472" y="41"/>
                  </a:lnTo>
                  <a:lnTo>
                    <a:pt x="474" y="59"/>
                  </a:lnTo>
                  <a:lnTo>
                    <a:pt x="472" y="78"/>
                  </a:lnTo>
                  <a:lnTo>
                    <a:pt x="463" y="95"/>
                  </a:lnTo>
                  <a:lnTo>
                    <a:pt x="451" y="107"/>
                  </a:lnTo>
                  <a:lnTo>
                    <a:pt x="434" y="115"/>
                  </a:lnTo>
                  <a:lnTo>
                    <a:pt x="415" y="118"/>
                  </a:lnTo>
                  <a:lnTo>
                    <a:pt x="60" y="118"/>
                  </a:lnTo>
                  <a:lnTo>
                    <a:pt x="40" y="115"/>
                  </a:lnTo>
                  <a:lnTo>
                    <a:pt x="25" y="107"/>
                  </a:lnTo>
                  <a:lnTo>
                    <a:pt x="11" y="95"/>
                  </a:lnTo>
                  <a:lnTo>
                    <a:pt x="3" y="78"/>
                  </a:lnTo>
                  <a:lnTo>
                    <a:pt x="0" y="59"/>
                  </a:lnTo>
                  <a:lnTo>
                    <a:pt x="3" y="41"/>
                  </a:lnTo>
                  <a:lnTo>
                    <a:pt x="11" y="24"/>
                  </a:lnTo>
                  <a:lnTo>
                    <a:pt x="25" y="12"/>
                  </a:lnTo>
                  <a:lnTo>
                    <a:pt x="40" y="3"/>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2" name="Freeform 234"/>
            <p:cNvSpPr>
              <a:spLocks/>
            </p:cNvSpPr>
            <p:nvPr/>
          </p:nvSpPr>
          <p:spPr bwMode="auto">
            <a:xfrm>
              <a:off x="5342" y="1264"/>
              <a:ext cx="11" cy="11"/>
            </a:xfrm>
            <a:custGeom>
              <a:avLst/>
              <a:gdLst>
                <a:gd name="T0" fmla="*/ 63 w 120"/>
                <a:gd name="T1" fmla="*/ 0 h 118"/>
                <a:gd name="T2" fmla="*/ 77 w 120"/>
                <a:gd name="T3" fmla="*/ 3 h 118"/>
                <a:gd name="T4" fmla="*/ 90 w 120"/>
                <a:gd name="T5" fmla="*/ 8 h 118"/>
                <a:gd name="T6" fmla="*/ 102 w 120"/>
                <a:gd name="T7" fmla="*/ 18 h 118"/>
                <a:gd name="T8" fmla="*/ 111 w 120"/>
                <a:gd name="T9" fmla="*/ 30 h 118"/>
                <a:gd name="T10" fmla="*/ 117 w 120"/>
                <a:gd name="T11" fmla="*/ 44 h 118"/>
                <a:gd name="T12" fmla="*/ 120 w 120"/>
                <a:gd name="T13" fmla="*/ 59 h 118"/>
                <a:gd name="T14" fmla="*/ 117 w 120"/>
                <a:gd name="T15" fmla="*/ 75 h 118"/>
                <a:gd name="T16" fmla="*/ 111 w 120"/>
                <a:gd name="T17" fmla="*/ 89 h 118"/>
                <a:gd name="T18" fmla="*/ 102 w 120"/>
                <a:gd name="T19" fmla="*/ 102 h 118"/>
                <a:gd name="T20" fmla="*/ 89 w 120"/>
                <a:gd name="T21" fmla="*/ 111 h 118"/>
                <a:gd name="T22" fmla="*/ 75 w 120"/>
                <a:gd name="T23" fmla="*/ 116 h 118"/>
                <a:gd name="T24" fmla="*/ 59 w 120"/>
                <a:gd name="T25" fmla="*/ 118 h 118"/>
                <a:gd name="T26" fmla="*/ 54 w 120"/>
                <a:gd name="T27" fmla="*/ 118 h 118"/>
                <a:gd name="T28" fmla="*/ 48 w 120"/>
                <a:gd name="T29" fmla="*/ 117 h 118"/>
                <a:gd name="T30" fmla="*/ 43 w 120"/>
                <a:gd name="T31" fmla="*/ 116 h 118"/>
                <a:gd name="T32" fmla="*/ 38 w 120"/>
                <a:gd name="T33" fmla="*/ 114 h 118"/>
                <a:gd name="T34" fmla="*/ 31 w 120"/>
                <a:gd name="T35" fmla="*/ 112 h 118"/>
                <a:gd name="T36" fmla="*/ 26 w 120"/>
                <a:gd name="T37" fmla="*/ 109 h 118"/>
                <a:gd name="T38" fmla="*/ 18 w 120"/>
                <a:gd name="T39" fmla="*/ 102 h 118"/>
                <a:gd name="T40" fmla="*/ 9 w 120"/>
                <a:gd name="T41" fmla="*/ 89 h 118"/>
                <a:gd name="T42" fmla="*/ 2 w 120"/>
                <a:gd name="T43" fmla="*/ 75 h 118"/>
                <a:gd name="T44" fmla="*/ 0 w 120"/>
                <a:gd name="T45" fmla="*/ 59 h 118"/>
                <a:gd name="T46" fmla="*/ 1 w 120"/>
                <a:gd name="T47" fmla="*/ 48 h 118"/>
                <a:gd name="T48" fmla="*/ 5 w 120"/>
                <a:gd name="T49" fmla="*/ 36 h 118"/>
                <a:gd name="T50" fmla="*/ 11 w 120"/>
                <a:gd name="T51" fmla="*/ 26 h 118"/>
                <a:gd name="T52" fmla="*/ 18 w 120"/>
                <a:gd name="T53" fmla="*/ 18 h 118"/>
                <a:gd name="T54" fmla="*/ 22 w 120"/>
                <a:gd name="T55" fmla="*/ 14 h 118"/>
                <a:gd name="T56" fmla="*/ 26 w 120"/>
                <a:gd name="T57" fmla="*/ 11 h 118"/>
                <a:gd name="T58" fmla="*/ 31 w 120"/>
                <a:gd name="T59" fmla="*/ 7 h 118"/>
                <a:gd name="T60" fmla="*/ 38 w 120"/>
                <a:gd name="T61" fmla="*/ 5 h 118"/>
                <a:gd name="T62" fmla="*/ 43 w 120"/>
                <a:gd name="T63" fmla="*/ 2 h 118"/>
                <a:gd name="T64" fmla="*/ 48 w 120"/>
                <a:gd name="T65" fmla="*/ 1 h 118"/>
                <a:gd name="T66" fmla="*/ 63 w 120"/>
                <a:gd name="T67"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20" h="118">
                  <a:moveTo>
                    <a:pt x="63" y="0"/>
                  </a:moveTo>
                  <a:lnTo>
                    <a:pt x="77" y="3"/>
                  </a:lnTo>
                  <a:lnTo>
                    <a:pt x="90" y="8"/>
                  </a:lnTo>
                  <a:lnTo>
                    <a:pt x="102" y="18"/>
                  </a:lnTo>
                  <a:lnTo>
                    <a:pt x="111" y="30"/>
                  </a:lnTo>
                  <a:lnTo>
                    <a:pt x="117" y="44"/>
                  </a:lnTo>
                  <a:lnTo>
                    <a:pt x="120" y="59"/>
                  </a:lnTo>
                  <a:lnTo>
                    <a:pt x="117" y="75"/>
                  </a:lnTo>
                  <a:lnTo>
                    <a:pt x="111" y="89"/>
                  </a:lnTo>
                  <a:lnTo>
                    <a:pt x="102" y="102"/>
                  </a:lnTo>
                  <a:lnTo>
                    <a:pt x="89" y="111"/>
                  </a:lnTo>
                  <a:lnTo>
                    <a:pt x="75" y="116"/>
                  </a:lnTo>
                  <a:lnTo>
                    <a:pt x="59" y="118"/>
                  </a:lnTo>
                  <a:lnTo>
                    <a:pt x="54" y="118"/>
                  </a:lnTo>
                  <a:lnTo>
                    <a:pt x="48" y="117"/>
                  </a:lnTo>
                  <a:lnTo>
                    <a:pt x="43" y="116"/>
                  </a:lnTo>
                  <a:lnTo>
                    <a:pt x="38" y="114"/>
                  </a:lnTo>
                  <a:lnTo>
                    <a:pt x="31" y="112"/>
                  </a:lnTo>
                  <a:lnTo>
                    <a:pt x="26" y="109"/>
                  </a:lnTo>
                  <a:lnTo>
                    <a:pt x="18" y="102"/>
                  </a:lnTo>
                  <a:lnTo>
                    <a:pt x="9" y="89"/>
                  </a:lnTo>
                  <a:lnTo>
                    <a:pt x="2" y="75"/>
                  </a:lnTo>
                  <a:lnTo>
                    <a:pt x="0" y="59"/>
                  </a:lnTo>
                  <a:lnTo>
                    <a:pt x="1" y="48"/>
                  </a:lnTo>
                  <a:lnTo>
                    <a:pt x="5" y="36"/>
                  </a:lnTo>
                  <a:lnTo>
                    <a:pt x="11" y="26"/>
                  </a:lnTo>
                  <a:lnTo>
                    <a:pt x="18" y="18"/>
                  </a:lnTo>
                  <a:lnTo>
                    <a:pt x="22" y="14"/>
                  </a:lnTo>
                  <a:lnTo>
                    <a:pt x="26" y="11"/>
                  </a:lnTo>
                  <a:lnTo>
                    <a:pt x="31" y="7"/>
                  </a:lnTo>
                  <a:lnTo>
                    <a:pt x="38" y="5"/>
                  </a:lnTo>
                  <a:lnTo>
                    <a:pt x="43" y="2"/>
                  </a:lnTo>
                  <a:lnTo>
                    <a:pt x="48" y="1"/>
                  </a:lnTo>
                  <a:lnTo>
                    <a:pt x="6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 name="Freeform 235"/>
            <p:cNvSpPr>
              <a:spLocks/>
            </p:cNvSpPr>
            <p:nvPr/>
          </p:nvSpPr>
          <p:spPr bwMode="auto">
            <a:xfrm>
              <a:off x="5363" y="1437"/>
              <a:ext cx="22" cy="11"/>
            </a:xfrm>
            <a:custGeom>
              <a:avLst/>
              <a:gdLst>
                <a:gd name="T0" fmla="*/ 60 w 237"/>
                <a:gd name="T1" fmla="*/ 0 h 119"/>
                <a:gd name="T2" fmla="*/ 178 w 237"/>
                <a:gd name="T3" fmla="*/ 0 h 119"/>
                <a:gd name="T4" fmla="*/ 197 w 237"/>
                <a:gd name="T5" fmla="*/ 2 h 119"/>
                <a:gd name="T6" fmla="*/ 213 w 237"/>
                <a:gd name="T7" fmla="*/ 12 h 119"/>
                <a:gd name="T8" fmla="*/ 226 w 237"/>
                <a:gd name="T9" fmla="*/ 24 h 119"/>
                <a:gd name="T10" fmla="*/ 234 w 237"/>
                <a:gd name="T11" fmla="*/ 41 h 119"/>
                <a:gd name="T12" fmla="*/ 237 w 237"/>
                <a:gd name="T13" fmla="*/ 60 h 119"/>
                <a:gd name="T14" fmla="*/ 234 w 237"/>
                <a:gd name="T15" fmla="*/ 78 h 119"/>
                <a:gd name="T16" fmla="*/ 226 w 237"/>
                <a:gd name="T17" fmla="*/ 95 h 119"/>
                <a:gd name="T18" fmla="*/ 213 w 237"/>
                <a:gd name="T19" fmla="*/ 107 h 119"/>
                <a:gd name="T20" fmla="*/ 197 w 237"/>
                <a:gd name="T21" fmla="*/ 115 h 119"/>
                <a:gd name="T22" fmla="*/ 178 w 237"/>
                <a:gd name="T23" fmla="*/ 119 h 119"/>
                <a:gd name="T24" fmla="*/ 60 w 237"/>
                <a:gd name="T25" fmla="*/ 119 h 119"/>
                <a:gd name="T26" fmla="*/ 40 w 237"/>
                <a:gd name="T27" fmla="*/ 115 h 119"/>
                <a:gd name="T28" fmla="*/ 25 w 237"/>
                <a:gd name="T29" fmla="*/ 107 h 119"/>
                <a:gd name="T30" fmla="*/ 11 w 237"/>
                <a:gd name="T31" fmla="*/ 95 h 119"/>
                <a:gd name="T32" fmla="*/ 3 w 237"/>
                <a:gd name="T33" fmla="*/ 78 h 119"/>
                <a:gd name="T34" fmla="*/ 0 w 237"/>
                <a:gd name="T35" fmla="*/ 60 h 119"/>
                <a:gd name="T36" fmla="*/ 3 w 237"/>
                <a:gd name="T37" fmla="*/ 41 h 119"/>
                <a:gd name="T38" fmla="*/ 11 w 237"/>
                <a:gd name="T39" fmla="*/ 24 h 119"/>
                <a:gd name="T40" fmla="*/ 25 w 237"/>
                <a:gd name="T41" fmla="*/ 12 h 119"/>
                <a:gd name="T42" fmla="*/ 40 w 237"/>
                <a:gd name="T43" fmla="*/ 2 h 119"/>
                <a:gd name="T44" fmla="*/ 60 w 237"/>
                <a:gd name="T45" fmla="*/ 0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37" h="119">
                  <a:moveTo>
                    <a:pt x="60" y="0"/>
                  </a:moveTo>
                  <a:lnTo>
                    <a:pt x="178" y="0"/>
                  </a:lnTo>
                  <a:lnTo>
                    <a:pt x="197" y="2"/>
                  </a:lnTo>
                  <a:lnTo>
                    <a:pt x="213" y="12"/>
                  </a:lnTo>
                  <a:lnTo>
                    <a:pt x="226" y="24"/>
                  </a:lnTo>
                  <a:lnTo>
                    <a:pt x="234" y="41"/>
                  </a:lnTo>
                  <a:lnTo>
                    <a:pt x="237" y="60"/>
                  </a:lnTo>
                  <a:lnTo>
                    <a:pt x="234" y="78"/>
                  </a:lnTo>
                  <a:lnTo>
                    <a:pt x="226" y="95"/>
                  </a:lnTo>
                  <a:lnTo>
                    <a:pt x="213" y="107"/>
                  </a:lnTo>
                  <a:lnTo>
                    <a:pt x="197" y="115"/>
                  </a:lnTo>
                  <a:lnTo>
                    <a:pt x="178" y="119"/>
                  </a:lnTo>
                  <a:lnTo>
                    <a:pt x="60" y="119"/>
                  </a:lnTo>
                  <a:lnTo>
                    <a:pt x="40" y="115"/>
                  </a:lnTo>
                  <a:lnTo>
                    <a:pt x="25" y="107"/>
                  </a:lnTo>
                  <a:lnTo>
                    <a:pt x="11" y="95"/>
                  </a:lnTo>
                  <a:lnTo>
                    <a:pt x="3" y="78"/>
                  </a:lnTo>
                  <a:lnTo>
                    <a:pt x="0" y="60"/>
                  </a:lnTo>
                  <a:lnTo>
                    <a:pt x="3" y="41"/>
                  </a:lnTo>
                  <a:lnTo>
                    <a:pt x="11" y="24"/>
                  </a:lnTo>
                  <a:lnTo>
                    <a:pt x="25" y="12"/>
                  </a:lnTo>
                  <a:lnTo>
                    <a:pt x="40" y="2"/>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 name="Freeform 236"/>
            <p:cNvSpPr>
              <a:spLocks/>
            </p:cNvSpPr>
            <p:nvPr/>
          </p:nvSpPr>
          <p:spPr bwMode="auto">
            <a:xfrm>
              <a:off x="5363" y="1189"/>
              <a:ext cx="249" cy="183"/>
            </a:xfrm>
            <a:custGeom>
              <a:avLst/>
              <a:gdLst>
                <a:gd name="T0" fmla="*/ 2494 w 2731"/>
                <a:gd name="T1" fmla="*/ 0 h 2018"/>
                <a:gd name="T2" fmla="*/ 2569 w 2731"/>
                <a:gd name="T3" fmla="*/ 12 h 2018"/>
                <a:gd name="T4" fmla="*/ 2634 w 2731"/>
                <a:gd name="T5" fmla="*/ 45 h 2018"/>
                <a:gd name="T6" fmla="*/ 2685 w 2731"/>
                <a:gd name="T7" fmla="*/ 97 h 2018"/>
                <a:gd name="T8" fmla="*/ 2719 w 2731"/>
                <a:gd name="T9" fmla="*/ 163 h 2018"/>
                <a:gd name="T10" fmla="*/ 2731 w 2731"/>
                <a:gd name="T11" fmla="*/ 237 h 2018"/>
                <a:gd name="T12" fmla="*/ 2728 w 2731"/>
                <a:gd name="T13" fmla="*/ 1819 h 2018"/>
                <a:gd name="T14" fmla="*/ 2704 w 2731"/>
                <a:gd name="T15" fmla="*/ 1890 h 2018"/>
                <a:gd name="T16" fmla="*/ 2662 w 2731"/>
                <a:gd name="T17" fmla="*/ 1949 h 2018"/>
                <a:gd name="T18" fmla="*/ 2603 w 2731"/>
                <a:gd name="T19" fmla="*/ 1992 h 2018"/>
                <a:gd name="T20" fmla="*/ 2532 w 2731"/>
                <a:gd name="T21" fmla="*/ 2015 h 2018"/>
                <a:gd name="T22" fmla="*/ 1009 w 2731"/>
                <a:gd name="T23" fmla="*/ 2018 h 2018"/>
                <a:gd name="T24" fmla="*/ 974 w 2731"/>
                <a:gd name="T25" fmla="*/ 2007 h 2018"/>
                <a:gd name="T26" fmla="*/ 953 w 2731"/>
                <a:gd name="T27" fmla="*/ 1978 h 2018"/>
                <a:gd name="T28" fmla="*/ 953 w 2731"/>
                <a:gd name="T29" fmla="*/ 1940 h 2018"/>
                <a:gd name="T30" fmla="*/ 974 w 2731"/>
                <a:gd name="T31" fmla="*/ 1911 h 2018"/>
                <a:gd name="T32" fmla="*/ 1009 w 2731"/>
                <a:gd name="T33" fmla="*/ 1900 h 2018"/>
                <a:gd name="T34" fmla="*/ 2521 w 2731"/>
                <a:gd name="T35" fmla="*/ 1897 h 2018"/>
                <a:gd name="T36" fmla="*/ 2568 w 2731"/>
                <a:gd name="T37" fmla="*/ 1874 h 2018"/>
                <a:gd name="T38" fmla="*/ 2601 w 2731"/>
                <a:gd name="T39" fmla="*/ 1834 h 2018"/>
                <a:gd name="T40" fmla="*/ 2612 w 2731"/>
                <a:gd name="T41" fmla="*/ 1781 h 2018"/>
                <a:gd name="T42" fmla="*/ 1009 w 2731"/>
                <a:gd name="T43" fmla="*/ 1543 h 2018"/>
                <a:gd name="T44" fmla="*/ 974 w 2731"/>
                <a:gd name="T45" fmla="*/ 1532 h 2018"/>
                <a:gd name="T46" fmla="*/ 953 w 2731"/>
                <a:gd name="T47" fmla="*/ 1503 h 2018"/>
                <a:gd name="T48" fmla="*/ 953 w 2731"/>
                <a:gd name="T49" fmla="*/ 1466 h 2018"/>
                <a:gd name="T50" fmla="*/ 974 w 2731"/>
                <a:gd name="T51" fmla="*/ 1437 h 2018"/>
                <a:gd name="T52" fmla="*/ 1009 w 2731"/>
                <a:gd name="T53" fmla="*/ 1425 h 2018"/>
                <a:gd name="T54" fmla="*/ 2612 w 2731"/>
                <a:gd name="T55" fmla="*/ 237 h 2018"/>
                <a:gd name="T56" fmla="*/ 2601 w 2731"/>
                <a:gd name="T57" fmla="*/ 185 h 2018"/>
                <a:gd name="T58" fmla="*/ 2568 w 2731"/>
                <a:gd name="T59" fmla="*/ 145 h 2018"/>
                <a:gd name="T60" fmla="*/ 2521 w 2731"/>
                <a:gd name="T61" fmla="*/ 122 h 2018"/>
                <a:gd name="T62" fmla="*/ 237 w 2731"/>
                <a:gd name="T63" fmla="*/ 119 h 2018"/>
                <a:gd name="T64" fmla="*/ 185 w 2731"/>
                <a:gd name="T65" fmla="*/ 130 h 2018"/>
                <a:gd name="T66" fmla="*/ 145 w 2731"/>
                <a:gd name="T67" fmla="*/ 164 h 2018"/>
                <a:gd name="T68" fmla="*/ 122 w 2731"/>
                <a:gd name="T69" fmla="*/ 210 h 2018"/>
                <a:gd name="T70" fmla="*/ 119 w 2731"/>
                <a:gd name="T71" fmla="*/ 415 h 2018"/>
                <a:gd name="T72" fmla="*/ 108 w 2731"/>
                <a:gd name="T73" fmla="*/ 451 h 2018"/>
                <a:gd name="T74" fmla="*/ 78 w 2731"/>
                <a:gd name="T75" fmla="*/ 471 h 2018"/>
                <a:gd name="T76" fmla="*/ 40 w 2731"/>
                <a:gd name="T77" fmla="*/ 471 h 2018"/>
                <a:gd name="T78" fmla="*/ 11 w 2731"/>
                <a:gd name="T79" fmla="*/ 451 h 2018"/>
                <a:gd name="T80" fmla="*/ 0 w 2731"/>
                <a:gd name="T81" fmla="*/ 415 h 2018"/>
                <a:gd name="T82" fmla="*/ 3 w 2731"/>
                <a:gd name="T83" fmla="*/ 199 h 2018"/>
                <a:gd name="T84" fmla="*/ 27 w 2731"/>
                <a:gd name="T85" fmla="*/ 128 h 2018"/>
                <a:gd name="T86" fmla="*/ 69 w 2731"/>
                <a:gd name="T87" fmla="*/ 69 h 2018"/>
                <a:gd name="T88" fmla="*/ 128 w 2731"/>
                <a:gd name="T89" fmla="*/ 27 h 2018"/>
                <a:gd name="T90" fmla="*/ 199 w 2731"/>
                <a:gd name="T91" fmla="*/ 3 h 2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731" h="2018">
                  <a:moveTo>
                    <a:pt x="237" y="0"/>
                  </a:moveTo>
                  <a:lnTo>
                    <a:pt x="2494" y="0"/>
                  </a:lnTo>
                  <a:lnTo>
                    <a:pt x="2532" y="3"/>
                  </a:lnTo>
                  <a:lnTo>
                    <a:pt x="2569" y="12"/>
                  </a:lnTo>
                  <a:lnTo>
                    <a:pt x="2603" y="27"/>
                  </a:lnTo>
                  <a:lnTo>
                    <a:pt x="2634" y="45"/>
                  </a:lnTo>
                  <a:lnTo>
                    <a:pt x="2662" y="69"/>
                  </a:lnTo>
                  <a:lnTo>
                    <a:pt x="2685" y="97"/>
                  </a:lnTo>
                  <a:lnTo>
                    <a:pt x="2704" y="128"/>
                  </a:lnTo>
                  <a:lnTo>
                    <a:pt x="2719" y="163"/>
                  </a:lnTo>
                  <a:lnTo>
                    <a:pt x="2728" y="199"/>
                  </a:lnTo>
                  <a:lnTo>
                    <a:pt x="2731" y="237"/>
                  </a:lnTo>
                  <a:lnTo>
                    <a:pt x="2731" y="1781"/>
                  </a:lnTo>
                  <a:lnTo>
                    <a:pt x="2728" y="1819"/>
                  </a:lnTo>
                  <a:lnTo>
                    <a:pt x="2719" y="1856"/>
                  </a:lnTo>
                  <a:lnTo>
                    <a:pt x="2704" y="1890"/>
                  </a:lnTo>
                  <a:lnTo>
                    <a:pt x="2685" y="1921"/>
                  </a:lnTo>
                  <a:lnTo>
                    <a:pt x="2662" y="1949"/>
                  </a:lnTo>
                  <a:lnTo>
                    <a:pt x="2634" y="1973"/>
                  </a:lnTo>
                  <a:lnTo>
                    <a:pt x="2603" y="1992"/>
                  </a:lnTo>
                  <a:lnTo>
                    <a:pt x="2569" y="2007"/>
                  </a:lnTo>
                  <a:lnTo>
                    <a:pt x="2532" y="2015"/>
                  </a:lnTo>
                  <a:lnTo>
                    <a:pt x="2494" y="2018"/>
                  </a:lnTo>
                  <a:lnTo>
                    <a:pt x="1009" y="2018"/>
                  </a:lnTo>
                  <a:lnTo>
                    <a:pt x="991" y="2015"/>
                  </a:lnTo>
                  <a:lnTo>
                    <a:pt x="974" y="2007"/>
                  </a:lnTo>
                  <a:lnTo>
                    <a:pt x="962" y="1994"/>
                  </a:lnTo>
                  <a:lnTo>
                    <a:pt x="953" y="1978"/>
                  </a:lnTo>
                  <a:lnTo>
                    <a:pt x="950" y="1959"/>
                  </a:lnTo>
                  <a:lnTo>
                    <a:pt x="953" y="1940"/>
                  </a:lnTo>
                  <a:lnTo>
                    <a:pt x="962" y="1924"/>
                  </a:lnTo>
                  <a:lnTo>
                    <a:pt x="974" y="1911"/>
                  </a:lnTo>
                  <a:lnTo>
                    <a:pt x="991" y="1903"/>
                  </a:lnTo>
                  <a:lnTo>
                    <a:pt x="1009" y="1900"/>
                  </a:lnTo>
                  <a:lnTo>
                    <a:pt x="2494" y="1900"/>
                  </a:lnTo>
                  <a:lnTo>
                    <a:pt x="2521" y="1897"/>
                  </a:lnTo>
                  <a:lnTo>
                    <a:pt x="2546" y="1888"/>
                  </a:lnTo>
                  <a:lnTo>
                    <a:pt x="2568" y="1874"/>
                  </a:lnTo>
                  <a:lnTo>
                    <a:pt x="2586" y="1855"/>
                  </a:lnTo>
                  <a:lnTo>
                    <a:pt x="2601" y="1834"/>
                  </a:lnTo>
                  <a:lnTo>
                    <a:pt x="2609" y="1808"/>
                  </a:lnTo>
                  <a:lnTo>
                    <a:pt x="2612" y="1781"/>
                  </a:lnTo>
                  <a:lnTo>
                    <a:pt x="2612" y="1543"/>
                  </a:lnTo>
                  <a:lnTo>
                    <a:pt x="1009" y="1543"/>
                  </a:lnTo>
                  <a:lnTo>
                    <a:pt x="991" y="1540"/>
                  </a:lnTo>
                  <a:lnTo>
                    <a:pt x="974" y="1532"/>
                  </a:lnTo>
                  <a:lnTo>
                    <a:pt x="962" y="1520"/>
                  </a:lnTo>
                  <a:lnTo>
                    <a:pt x="953" y="1503"/>
                  </a:lnTo>
                  <a:lnTo>
                    <a:pt x="950" y="1484"/>
                  </a:lnTo>
                  <a:lnTo>
                    <a:pt x="953" y="1466"/>
                  </a:lnTo>
                  <a:lnTo>
                    <a:pt x="962" y="1449"/>
                  </a:lnTo>
                  <a:lnTo>
                    <a:pt x="974" y="1437"/>
                  </a:lnTo>
                  <a:lnTo>
                    <a:pt x="991" y="1427"/>
                  </a:lnTo>
                  <a:lnTo>
                    <a:pt x="1009" y="1425"/>
                  </a:lnTo>
                  <a:lnTo>
                    <a:pt x="2612" y="1425"/>
                  </a:lnTo>
                  <a:lnTo>
                    <a:pt x="2612" y="237"/>
                  </a:lnTo>
                  <a:lnTo>
                    <a:pt x="2609" y="210"/>
                  </a:lnTo>
                  <a:lnTo>
                    <a:pt x="2601" y="185"/>
                  </a:lnTo>
                  <a:lnTo>
                    <a:pt x="2586" y="164"/>
                  </a:lnTo>
                  <a:lnTo>
                    <a:pt x="2568" y="145"/>
                  </a:lnTo>
                  <a:lnTo>
                    <a:pt x="2546" y="130"/>
                  </a:lnTo>
                  <a:lnTo>
                    <a:pt x="2521" y="122"/>
                  </a:lnTo>
                  <a:lnTo>
                    <a:pt x="2494" y="119"/>
                  </a:lnTo>
                  <a:lnTo>
                    <a:pt x="237" y="119"/>
                  </a:lnTo>
                  <a:lnTo>
                    <a:pt x="210" y="122"/>
                  </a:lnTo>
                  <a:lnTo>
                    <a:pt x="185" y="130"/>
                  </a:lnTo>
                  <a:lnTo>
                    <a:pt x="163" y="145"/>
                  </a:lnTo>
                  <a:lnTo>
                    <a:pt x="145" y="164"/>
                  </a:lnTo>
                  <a:lnTo>
                    <a:pt x="130" y="185"/>
                  </a:lnTo>
                  <a:lnTo>
                    <a:pt x="122" y="210"/>
                  </a:lnTo>
                  <a:lnTo>
                    <a:pt x="119" y="237"/>
                  </a:lnTo>
                  <a:lnTo>
                    <a:pt x="119" y="415"/>
                  </a:lnTo>
                  <a:lnTo>
                    <a:pt x="116" y="434"/>
                  </a:lnTo>
                  <a:lnTo>
                    <a:pt x="108" y="451"/>
                  </a:lnTo>
                  <a:lnTo>
                    <a:pt x="94" y="463"/>
                  </a:lnTo>
                  <a:lnTo>
                    <a:pt x="78" y="471"/>
                  </a:lnTo>
                  <a:lnTo>
                    <a:pt x="60" y="475"/>
                  </a:lnTo>
                  <a:lnTo>
                    <a:pt x="40" y="471"/>
                  </a:lnTo>
                  <a:lnTo>
                    <a:pt x="25" y="463"/>
                  </a:lnTo>
                  <a:lnTo>
                    <a:pt x="11" y="451"/>
                  </a:lnTo>
                  <a:lnTo>
                    <a:pt x="3" y="434"/>
                  </a:lnTo>
                  <a:lnTo>
                    <a:pt x="0" y="415"/>
                  </a:lnTo>
                  <a:lnTo>
                    <a:pt x="0" y="237"/>
                  </a:lnTo>
                  <a:lnTo>
                    <a:pt x="3" y="199"/>
                  </a:lnTo>
                  <a:lnTo>
                    <a:pt x="12" y="163"/>
                  </a:lnTo>
                  <a:lnTo>
                    <a:pt x="27" y="128"/>
                  </a:lnTo>
                  <a:lnTo>
                    <a:pt x="45" y="97"/>
                  </a:lnTo>
                  <a:lnTo>
                    <a:pt x="69" y="69"/>
                  </a:lnTo>
                  <a:lnTo>
                    <a:pt x="97" y="45"/>
                  </a:lnTo>
                  <a:lnTo>
                    <a:pt x="128" y="27"/>
                  </a:lnTo>
                  <a:lnTo>
                    <a:pt x="162" y="12"/>
                  </a:lnTo>
                  <a:lnTo>
                    <a:pt x="199" y="3"/>
                  </a:lnTo>
                  <a:lnTo>
                    <a:pt x="2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5" name="Freeform 237"/>
            <p:cNvSpPr>
              <a:spLocks/>
            </p:cNvSpPr>
            <p:nvPr/>
          </p:nvSpPr>
          <p:spPr bwMode="auto">
            <a:xfrm>
              <a:off x="5450" y="1383"/>
              <a:ext cx="75" cy="43"/>
            </a:xfrm>
            <a:custGeom>
              <a:avLst/>
              <a:gdLst>
                <a:gd name="T0" fmla="*/ 133 w 831"/>
                <a:gd name="T1" fmla="*/ 2 h 475"/>
                <a:gd name="T2" fmla="*/ 160 w 831"/>
                <a:gd name="T3" fmla="*/ 17 h 475"/>
                <a:gd name="T4" fmla="*/ 176 w 831"/>
                <a:gd name="T5" fmla="*/ 43 h 475"/>
                <a:gd name="T6" fmla="*/ 177 w 831"/>
                <a:gd name="T7" fmla="*/ 74 h 475"/>
                <a:gd name="T8" fmla="*/ 124 w 831"/>
                <a:gd name="T9" fmla="*/ 320 h 475"/>
                <a:gd name="T10" fmla="*/ 144 w 831"/>
                <a:gd name="T11" fmla="*/ 347 h 475"/>
                <a:gd name="T12" fmla="*/ 178 w 831"/>
                <a:gd name="T13" fmla="*/ 356 h 475"/>
                <a:gd name="T14" fmla="*/ 671 w 831"/>
                <a:gd name="T15" fmla="*/ 354 h 475"/>
                <a:gd name="T16" fmla="*/ 699 w 831"/>
                <a:gd name="T17" fmla="*/ 335 h 475"/>
                <a:gd name="T18" fmla="*/ 713 w 831"/>
                <a:gd name="T19" fmla="*/ 303 h 475"/>
                <a:gd name="T20" fmla="*/ 653 w 831"/>
                <a:gd name="T21" fmla="*/ 58 h 475"/>
                <a:gd name="T22" fmla="*/ 662 w 831"/>
                <a:gd name="T23" fmla="*/ 29 h 475"/>
                <a:gd name="T24" fmla="*/ 683 w 831"/>
                <a:gd name="T25" fmla="*/ 8 h 475"/>
                <a:gd name="T26" fmla="*/ 714 w 831"/>
                <a:gd name="T27" fmla="*/ 0 h 475"/>
                <a:gd name="T28" fmla="*/ 743 w 831"/>
                <a:gd name="T29" fmla="*/ 9 h 475"/>
                <a:gd name="T30" fmla="*/ 764 w 831"/>
                <a:gd name="T31" fmla="*/ 30 h 475"/>
                <a:gd name="T32" fmla="*/ 830 w 831"/>
                <a:gd name="T33" fmla="*/ 282 h 475"/>
                <a:gd name="T34" fmla="*/ 831 w 831"/>
                <a:gd name="T35" fmla="*/ 288 h 475"/>
                <a:gd name="T36" fmla="*/ 831 w 831"/>
                <a:gd name="T37" fmla="*/ 293 h 475"/>
                <a:gd name="T38" fmla="*/ 831 w 831"/>
                <a:gd name="T39" fmla="*/ 297 h 475"/>
                <a:gd name="T40" fmla="*/ 831 w 831"/>
                <a:gd name="T41" fmla="*/ 300 h 475"/>
                <a:gd name="T42" fmla="*/ 819 w 831"/>
                <a:gd name="T43" fmla="*/ 361 h 475"/>
                <a:gd name="T44" fmla="*/ 788 w 831"/>
                <a:gd name="T45" fmla="*/ 413 h 475"/>
                <a:gd name="T46" fmla="*/ 742 w 831"/>
                <a:gd name="T47" fmla="*/ 451 h 475"/>
                <a:gd name="T48" fmla="*/ 685 w 831"/>
                <a:gd name="T49" fmla="*/ 472 h 475"/>
                <a:gd name="T50" fmla="*/ 178 w 831"/>
                <a:gd name="T51" fmla="*/ 475 h 475"/>
                <a:gd name="T52" fmla="*/ 116 w 831"/>
                <a:gd name="T53" fmla="*/ 464 h 475"/>
                <a:gd name="T54" fmla="*/ 65 w 831"/>
                <a:gd name="T55" fmla="*/ 434 h 475"/>
                <a:gd name="T56" fmla="*/ 25 w 831"/>
                <a:gd name="T57" fmla="*/ 389 h 475"/>
                <a:gd name="T58" fmla="*/ 3 w 831"/>
                <a:gd name="T59" fmla="*/ 332 h 475"/>
                <a:gd name="T60" fmla="*/ 0 w 831"/>
                <a:gd name="T61" fmla="*/ 300 h 475"/>
                <a:gd name="T62" fmla="*/ 0 w 831"/>
                <a:gd name="T63" fmla="*/ 296 h 475"/>
                <a:gd name="T64" fmla="*/ 0 w 831"/>
                <a:gd name="T65" fmla="*/ 290 h 475"/>
                <a:gd name="T66" fmla="*/ 1 w 831"/>
                <a:gd name="T67" fmla="*/ 283 h 475"/>
                <a:gd name="T68" fmla="*/ 61 w 831"/>
                <a:gd name="T69" fmla="*/ 45 h 475"/>
                <a:gd name="T70" fmla="*/ 76 w 831"/>
                <a:gd name="T71" fmla="*/ 18 h 475"/>
                <a:gd name="T72" fmla="*/ 102 w 831"/>
                <a:gd name="T73" fmla="*/ 2 h 4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31" h="475">
                  <a:moveTo>
                    <a:pt x="117" y="0"/>
                  </a:moveTo>
                  <a:lnTo>
                    <a:pt x="133" y="2"/>
                  </a:lnTo>
                  <a:lnTo>
                    <a:pt x="148" y="8"/>
                  </a:lnTo>
                  <a:lnTo>
                    <a:pt x="160" y="17"/>
                  </a:lnTo>
                  <a:lnTo>
                    <a:pt x="169" y="29"/>
                  </a:lnTo>
                  <a:lnTo>
                    <a:pt x="176" y="43"/>
                  </a:lnTo>
                  <a:lnTo>
                    <a:pt x="178" y="58"/>
                  </a:lnTo>
                  <a:lnTo>
                    <a:pt x="177" y="74"/>
                  </a:lnTo>
                  <a:lnTo>
                    <a:pt x="119" y="303"/>
                  </a:lnTo>
                  <a:lnTo>
                    <a:pt x="124" y="320"/>
                  </a:lnTo>
                  <a:lnTo>
                    <a:pt x="132" y="335"/>
                  </a:lnTo>
                  <a:lnTo>
                    <a:pt x="144" y="347"/>
                  </a:lnTo>
                  <a:lnTo>
                    <a:pt x="160" y="354"/>
                  </a:lnTo>
                  <a:lnTo>
                    <a:pt x="178" y="356"/>
                  </a:lnTo>
                  <a:lnTo>
                    <a:pt x="653" y="356"/>
                  </a:lnTo>
                  <a:lnTo>
                    <a:pt x="671" y="354"/>
                  </a:lnTo>
                  <a:lnTo>
                    <a:pt x="687" y="347"/>
                  </a:lnTo>
                  <a:lnTo>
                    <a:pt x="699" y="335"/>
                  </a:lnTo>
                  <a:lnTo>
                    <a:pt x="707" y="320"/>
                  </a:lnTo>
                  <a:lnTo>
                    <a:pt x="713" y="303"/>
                  </a:lnTo>
                  <a:lnTo>
                    <a:pt x="654" y="74"/>
                  </a:lnTo>
                  <a:lnTo>
                    <a:pt x="653" y="58"/>
                  </a:lnTo>
                  <a:lnTo>
                    <a:pt x="655" y="43"/>
                  </a:lnTo>
                  <a:lnTo>
                    <a:pt x="662" y="29"/>
                  </a:lnTo>
                  <a:lnTo>
                    <a:pt x="671" y="17"/>
                  </a:lnTo>
                  <a:lnTo>
                    <a:pt x="683" y="8"/>
                  </a:lnTo>
                  <a:lnTo>
                    <a:pt x="698" y="2"/>
                  </a:lnTo>
                  <a:lnTo>
                    <a:pt x="714" y="0"/>
                  </a:lnTo>
                  <a:lnTo>
                    <a:pt x="729" y="2"/>
                  </a:lnTo>
                  <a:lnTo>
                    <a:pt x="743" y="9"/>
                  </a:lnTo>
                  <a:lnTo>
                    <a:pt x="755" y="18"/>
                  </a:lnTo>
                  <a:lnTo>
                    <a:pt x="764" y="30"/>
                  </a:lnTo>
                  <a:lnTo>
                    <a:pt x="770" y="45"/>
                  </a:lnTo>
                  <a:lnTo>
                    <a:pt x="830" y="282"/>
                  </a:lnTo>
                  <a:lnTo>
                    <a:pt x="830" y="283"/>
                  </a:lnTo>
                  <a:lnTo>
                    <a:pt x="831" y="288"/>
                  </a:lnTo>
                  <a:lnTo>
                    <a:pt x="831" y="290"/>
                  </a:lnTo>
                  <a:lnTo>
                    <a:pt x="831" y="293"/>
                  </a:lnTo>
                  <a:lnTo>
                    <a:pt x="831" y="296"/>
                  </a:lnTo>
                  <a:lnTo>
                    <a:pt x="831" y="297"/>
                  </a:lnTo>
                  <a:lnTo>
                    <a:pt x="831" y="300"/>
                  </a:lnTo>
                  <a:lnTo>
                    <a:pt x="831" y="300"/>
                  </a:lnTo>
                  <a:lnTo>
                    <a:pt x="828" y="332"/>
                  </a:lnTo>
                  <a:lnTo>
                    <a:pt x="819" y="361"/>
                  </a:lnTo>
                  <a:lnTo>
                    <a:pt x="806" y="389"/>
                  </a:lnTo>
                  <a:lnTo>
                    <a:pt x="788" y="413"/>
                  </a:lnTo>
                  <a:lnTo>
                    <a:pt x="766" y="434"/>
                  </a:lnTo>
                  <a:lnTo>
                    <a:pt x="742" y="451"/>
                  </a:lnTo>
                  <a:lnTo>
                    <a:pt x="715" y="464"/>
                  </a:lnTo>
                  <a:lnTo>
                    <a:pt x="685" y="472"/>
                  </a:lnTo>
                  <a:lnTo>
                    <a:pt x="653" y="475"/>
                  </a:lnTo>
                  <a:lnTo>
                    <a:pt x="178" y="475"/>
                  </a:lnTo>
                  <a:lnTo>
                    <a:pt x="146" y="472"/>
                  </a:lnTo>
                  <a:lnTo>
                    <a:pt x="116" y="464"/>
                  </a:lnTo>
                  <a:lnTo>
                    <a:pt x="89" y="451"/>
                  </a:lnTo>
                  <a:lnTo>
                    <a:pt x="65" y="434"/>
                  </a:lnTo>
                  <a:lnTo>
                    <a:pt x="43" y="413"/>
                  </a:lnTo>
                  <a:lnTo>
                    <a:pt x="25" y="389"/>
                  </a:lnTo>
                  <a:lnTo>
                    <a:pt x="12" y="361"/>
                  </a:lnTo>
                  <a:lnTo>
                    <a:pt x="3" y="332"/>
                  </a:lnTo>
                  <a:lnTo>
                    <a:pt x="0" y="300"/>
                  </a:lnTo>
                  <a:lnTo>
                    <a:pt x="0" y="300"/>
                  </a:lnTo>
                  <a:lnTo>
                    <a:pt x="0" y="297"/>
                  </a:lnTo>
                  <a:lnTo>
                    <a:pt x="0" y="296"/>
                  </a:lnTo>
                  <a:lnTo>
                    <a:pt x="0" y="293"/>
                  </a:lnTo>
                  <a:lnTo>
                    <a:pt x="0" y="290"/>
                  </a:lnTo>
                  <a:lnTo>
                    <a:pt x="0" y="288"/>
                  </a:lnTo>
                  <a:lnTo>
                    <a:pt x="1" y="283"/>
                  </a:lnTo>
                  <a:lnTo>
                    <a:pt x="1" y="282"/>
                  </a:lnTo>
                  <a:lnTo>
                    <a:pt x="61" y="45"/>
                  </a:lnTo>
                  <a:lnTo>
                    <a:pt x="67" y="30"/>
                  </a:lnTo>
                  <a:lnTo>
                    <a:pt x="76" y="18"/>
                  </a:lnTo>
                  <a:lnTo>
                    <a:pt x="88" y="9"/>
                  </a:lnTo>
                  <a:lnTo>
                    <a:pt x="102" y="2"/>
                  </a:lnTo>
                  <a:lnTo>
                    <a:pt x="11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238"/>
            <p:cNvSpPr>
              <a:spLocks/>
            </p:cNvSpPr>
            <p:nvPr/>
          </p:nvSpPr>
          <p:spPr bwMode="auto">
            <a:xfrm>
              <a:off x="5482" y="1340"/>
              <a:ext cx="11" cy="11"/>
            </a:xfrm>
            <a:custGeom>
              <a:avLst/>
              <a:gdLst>
                <a:gd name="T0" fmla="*/ 59 w 119"/>
                <a:gd name="T1" fmla="*/ 0 h 118"/>
                <a:gd name="T2" fmla="*/ 75 w 119"/>
                <a:gd name="T3" fmla="*/ 2 h 118"/>
                <a:gd name="T4" fmla="*/ 89 w 119"/>
                <a:gd name="T5" fmla="*/ 8 h 118"/>
                <a:gd name="T6" fmla="*/ 101 w 119"/>
                <a:gd name="T7" fmla="*/ 16 h 118"/>
                <a:gd name="T8" fmla="*/ 111 w 119"/>
                <a:gd name="T9" fmla="*/ 29 h 118"/>
                <a:gd name="T10" fmla="*/ 117 w 119"/>
                <a:gd name="T11" fmla="*/ 43 h 118"/>
                <a:gd name="T12" fmla="*/ 119 w 119"/>
                <a:gd name="T13" fmla="*/ 59 h 118"/>
                <a:gd name="T14" fmla="*/ 117 w 119"/>
                <a:gd name="T15" fmla="*/ 74 h 118"/>
                <a:gd name="T16" fmla="*/ 111 w 119"/>
                <a:gd name="T17" fmla="*/ 89 h 118"/>
                <a:gd name="T18" fmla="*/ 101 w 119"/>
                <a:gd name="T19" fmla="*/ 101 h 118"/>
                <a:gd name="T20" fmla="*/ 89 w 119"/>
                <a:gd name="T21" fmla="*/ 111 h 118"/>
                <a:gd name="T22" fmla="*/ 75 w 119"/>
                <a:gd name="T23" fmla="*/ 116 h 118"/>
                <a:gd name="T24" fmla="*/ 59 w 119"/>
                <a:gd name="T25" fmla="*/ 118 h 118"/>
                <a:gd name="T26" fmla="*/ 44 w 119"/>
                <a:gd name="T27" fmla="*/ 116 h 118"/>
                <a:gd name="T28" fmla="*/ 30 w 119"/>
                <a:gd name="T29" fmla="*/ 111 h 118"/>
                <a:gd name="T30" fmla="*/ 18 w 119"/>
                <a:gd name="T31" fmla="*/ 101 h 118"/>
                <a:gd name="T32" fmla="*/ 8 w 119"/>
                <a:gd name="T33" fmla="*/ 89 h 118"/>
                <a:gd name="T34" fmla="*/ 2 w 119"/>
                <a:gd name="T35" fmla="*/ 74 h 118"/>
                <a:gd name="T36" fmla="*/ 0 w 119"/>
                <a:gd name="T37" fmla="*/ 59 h 118"/>
                <a:gd name="T38" fmla="*/ 2 w 119"/>
                <a:gd name="T39" fmla="*/ 43 h 118"/>
                <a:gd name="T40" fmla="*/ 8 w 119"/>
                <a:gd name="T41" fmla="*/ 29 h 118"/>
                <a:gd name="T42" fmla="*/ 18 w 119"/>
                <a:gd name="T43" fmla="*/ 16 h 118"/>
                <a:gd name="T44" fmla="*/ 30 w 119"/>
                <a:gd name="T45" fmla="*/ 8 h 118"/>
                <a:gd name="T46" fmla="*/ 44 w 119"/>
                <a:gd name="T47" fmla="*/ 2 h 118"/>
                <a:gd name="T48" fmla="*/ 59 w 119"/>
                <a:gd name="T49"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9" h="118">
                  <a:moveTo>
                    <a:pt x="59" y="0"/>
                  </a:moveTo>
                  <a:lnTo>
                    <a:pt x="75" y="2"/>
                  </a:lnTo>
                  <a:lnTo>
                    <a:pt x="89" y="8"/>
                  </a:lnTo>
                  <a:lnTo>
                    <a:pt x="101" y="16"/>
                  </a:lnTo>
                  <a:lnTo>
                    <a:pt x="111" y="29"/>
                  </a:lnTo>
                  <a:lnTo>
                    <a:pt x="117" y="43"/>
                  </a:lnTo>
                  <a:lnTo>
                    <a:pt x="119" y="59"/>
                  </a:lnTo>
                  <a:lnTo>
                    <a:pt x="117" y="74"/>
                  </a:lnTo>
                  <a:lnTo>
                    <a:pt x="111" y="89"/>
                  </a:lnTo>
                  <a:lnTo>
                    <a:pt x="101" y="101"/>
                  </a:lnTo>
                  <a:lnTo>
                    <a:pt x="89" y="111"/>
                  </a:lnTo>
                  <a:lnTo>
                    <a:pt x="75" y="116"/>
                  </a:lnTo>
                  <a:lnTo>
                    <a:pt x="59" y="118"/>
                  </a:lnTo>
                  <a:lnTo>
                    <a:pt x="44" y="116"/>
                  </a:lnTo>
                  <a:lnTo>
                    <a:pt x="30" y="111"/>
                  </a:lnTo>
                  <a:lnTo>
                    <a:pt x="18" y="101"/>
                  </a:lnTo>
                  <a:lnTo>
                    <a:pt x="8" y="89"/>
                  </a:lnTo>
                  <a:lnTo>
                    <a:pt x="2" y="74"/>
                  </a:lnTo>
                  <a:lnTo>
                    <a:pt x="0" y="59"/>
                  </a:lnTo>
                  <a:lnTo>
                    <a:pt x="2" y="43"/>
                  </a:lnTo>
                  <a:lnTo>
                    <a:pt x="8" y="29"/>
                  </a:lnTo>
                  <a:lnTo>
                    <a:pt x="18" y="16"/>
                  </a:lnTo>
                  <a:lnTo>
                    <a:pt x="30" y="8"/>
                  </a:lnTo>
                  <a:lnTo>
                    <a:pt x="44" y="2"/>
                  </a:lnTo>
                  <a:lnTo>
                    <a:pt x="5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cxnSp>
        <p:nvCxnSpPr>
          <p:cNvPr id="28" name="Straight Connector 27"/>
          <p:cNvCxnSpPr/>
          <p:nvPr/>
        </p:nvCxnSpPr>
        <p:spPr>
          <a:xfrm>
            <a:off x="5167901" y="2335361"/>
            <a:ext cx="0" cy="633872"/>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a:off x="4310946" y="3302277"/>
            <a:ext cx="4267975" cy="500596"/>
            <a:chOff x="1362358" y="5054885"/>
            <a:chExt cx="5518497" cy="647272"/>
          </a:xfrm>
        </p:grpSpPr>
        <p:grpSp>
          <p:nvGrpSpPr>
            <p:cNvPr id="29" name="Group 28"/>
            <p:cNvGrpSpPr/>
            <p:nvPr/>
          </p:nvGrpSpPr>
          <p:grpSpPr>
            <a:xfrm>
              <a:off x="1362358" y="5054885"/>
              <a:ext cx="1708366" cy="647272"/>
              <a:chOff x="883577" y="5219271"/>
              <a:chExt cx="2044558" cy="647272"/>
            </a:xfrm>
          </p:grpSpPr>
          <p:sp>
            <p:nvSpPr>
              <p:cNvPr id="30" name="Rectangle 29"/>
              <p:cNvSpPr/>
              <p:nvPr/>
            </p:nvSpPr>
            <p:spPr>
              <a:xfrm>
                <a:off x="883578" y="5301464"/>
                <a:ext cx="2044557" cy="565079"/>
              </a:xfrm>
              <a:prstGeom prst="rect">
                <a:avLst/>
              </a:prstGeom>
              <a:solidFill>
                <a:schemeClr val="accent2">
                  <a:alpha val="7059"/>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accent2"/>
                    </a:solidFill>
                  </a:rPr>
                  <a:t>Experian</a:t>
                </a:r>
              </a:p>
            </p:txBody>
          </p:sp>
          <p:sp>
            <p:nvSpPr>
              <p:cNvPr id="31" name="Rectangle 30"/>
              <p:cNvSpPr/>
              <p:nvPr/>
            </p:nvSpPr>
            <p:spPr>
              <a:xfrm>
                <a:off x="883577" y="5219271"/>
                <a:ext cx="2044557" cy="8219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grpSp>
        <p:grpSp>
          <p:nvGrpSpPr>
            <p:cNvPr id="32" name="Group 31"/>
            <p:cNvGrpSpPr/>
            <p:nvPr/>
          </p:nvGrpSpPr>
          <p:grpSpPr>
            <a:xfrm>
              <a:off x="3267424" y="5054885"/>
              <a:ext cx="1708366" cy="647272"/>
              <a:chOff x="883577" y="5219271"/>
              <a:chExt cx="2044558" cy="647272"/>
            </a:xfrm>
          </p:grpSpPr>
          <p:sp>
            <p:nvSpPr>
              <p:cNvPr id="33" name="Rectangle 32"/>
              <p:cNvSpPr/>
              <p:nvPr/>
            </p:nvSpPr>
            <p:spPr>
              <a:xfrm>
                <a:off x="883578" y="5301464"/>
                <a:ext cx="2044557" cy="565079"/>
              </a:xfrm>
              <a:prstGeom prst="rect">
                <a:avLst/>
              </a:prstGeom>
              <a:solidFill>
                <a:schemeClr val="accent2">
                  <a:alpha val="7059"/>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accent2"/>
                    </a:solidFill>
                  </a:rPr>
                  <a:t>Equifax</a:t>
                </a:r>
              </a:p>
            </p:txBody>
          </p:sp>
          <p:sp>
            <p:nvSpPr>
              <p:cNvPr id="34" name="Rectangle 33"/>
              <p:cNvSpPr/>
              <p:nvPr/>
            </p:nvSpPr>
            <p:spPr>
              <a:xfrm>
                <a:off x="883577" y="5219271"/>
                <a:ext cx="2044557" cy="8219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grpSp>
        <p:grpSp>
          <p:nvGrpSpPr>
            <p:cNvPr id="35" name="Group 34"/>
            <p:cNvGrpSpPr/>
            <p:nvPr/>
          </p:nvGrpSpPr>
          <p:grpSpPr>
            <a:xfrm>
              <a:off x="5172489" y="5054885"/>
              <a:ext cx="1708366" cy="647272"/>
              <a:chOff x="883577" y="5219271"/>
              <a:chExt cx="2044558" cy="647272"/>
            </a:xfrm>
          </p:grpSpPr>
          <p:sp>
            <p:nvSpPr>
              <p:cNvPr id="36" name="Rectangle 35"/>
              <p:cNvSpPr/>
              <p:nvPr/>
            </p:nvSpPr>
            <p:spPr>
              <a:xfrm>
                <a:off x="883578" y="5301464"/>
                <a:ext cx="2044557" cy="565079"/>
              </a:xfrm>
              <a:prstGeom prst="rect">
                <a:avLst/>
              </a:prstGeom>
              <a:solidFill>
                <a:schemeClr val="accent2">
                  <a:alpha val="7059"/>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accent2"/>
                    </a:solidFill>
                  </a:rPr>
                  <a:t>TransUnion</a:t>
                </a:r>
              </a:p>
            </p:txBody>
          </p:sp>
          <p:sp>
            <p:nvSpPr>
              <p:cNvPr id="37" name="Rectangle 36"/>
              <p:cNvSpPr/>
              <p:nvPr/>
            </p:nvSpPr>
            <p:spPr>
              <a:xfrm>
                <a:off x="883577" y="5219271"/>
                <a:ext cx="2044557" cy="8219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grpSp>
      </p:grpSp>
      <p:cxnSp>
        <p:nvCxnSpPr>
          <p:cNvPr id="41" name="Straight Connector 40"/>
          <p:cNvCxnSpPr/>
          <p:nvPr/>
        </p:nvCxnSpPr>
        <p:spPr>
          <a:xfrm>
            <a:off x="4310947" y="4160909"/>
            <a:ext cx="4833053" cy="0"/>
          </a:xfrm>
          <a:prstGeom prst="line">
            <a:avLst/>
          </a:prstGeom>
          <a:ln w="19050">
            <a:solidFill>
              <a:schemeClr val="accent2">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43" name="Shape 153"/>
          <p:cNvSpPr txBox="1">
            <a:spLocks/>
          </p:cNvSpPr>
          <p:nvPr/>
        </p:nvSpPr>
        <p:spPr>
          <a:xfrm>
            <a:off x="4310946" y="4462032"/>
            <a:ext cx="4645379" cy="1466153"/>
          </a:xfrm>
          <a:prstGeom prst="rect">
            <a:avLst/>
          </a:prstGeom>
          <a:noFill/>
          <a:ln>
            <a:noFill/>
          </a:ln>
        </p:spPr>
        <p:txBody>
          <a:bodyPr lIns="0" tIns="0" rIns="0" bIns="0" anchor="t" anchorCtr="0">
            <a:noAutofit/>
          </a:bodyPr>
          <a:lstStyle>
            <a:defPPr marR="0" lvl="0" algn="l" rtl="0">
              <a:lnSpc>
                <a:spcPct val="100000"/>
              </a:lnSpc>
              <a:spcBef>
                <a:spcPts val="0"/>
              </a:spcBef>
              <a:spcAft>
                <a:spcPts val="0"/>
              </a:spcAft>
            </a:defPPr>
            <a:lvl1pPr marL="0" marR="0" lvl="0" indent="0" algn="l" rtl="0">
              <a:lnSpc>
                <a:spcPct val="100000"/>
              </a:lnSpc>
              <a:spcBef>
                <a:spcPts val="400"/>
              </a:spcBef>
              <a:spcAft>
                <a:spcPts val="0"/>
              </a:spcAft>
              <a:buClr>
                <a:srgbClr val="262626"/>
              </a:buClr>
              <a:buFont typeface="Helvetica Neue"/>
              <a:buNone/>
              <a:defRPr sz="2000" b="1" i="0" u="none" strike="noStrike" cap="none">
                <a:solidFill>
                  <a:srgbClr val="262626"/>
                </a:solidFill>
                <a:latin typeface="Helvetica Neue"/>
                <a:ea typeface="Helvetica Neue"/>
                <a:cs typeface="Helvetica Neue"/>
                <a:sym typeface="Helvetica Neue"/>
              </a:defRPr>
            </a:lvl1pPr>
            <a:lvl2pPr marL="0" marR="0" lvl="1" indent="0" algn="l" rtl="0">
              <a:lnSpc>
                <a:spcPct val="120000"/>
              </a:lnSpc>
              <a:spcBef>
                <a:spcPts val="360"/>
              </a:spcBef>
              <a:spcAft>
                <a:spcPts val="0"/>
              </a:spcAft>
              <a:buClr>
                <a:srgbClr val="7F7F7F"/>
              </a:buClr>
              <a:buFont typeface="Helvetica Neue"/>
              <a:buNone/>
              <a:defRPr sz="1800" b="0" i="0" u="none" strike="noStrike" cap="none">
                <a:solidFill>
                  <a:srgbClr val="7F7F7F"/>
                </a:solidFill>
                <a:latin typeface="Helvetica Neue"/>
                <a:ea typeface="Helvetica Neue"/>
                <a:cs typeface="Helvetica Neue"/>
                <a:sym typeface="Helvetica Neue"/>
              </a:defRPr>
            </a:lvl2pPr>
            <a:lvl3pPr marL="1588" marR="0" lvl="2" indent="-1588" algn="l" rtl="0">
              <a:lnSpc>
                <a:spcPct val="100000"/>
              </a:lnSpc>
              <a:spcBef>
                <a:spcPts val="360"/>
              </a:spcBef>
              <a:spcAft>
                <a:spcPts val="0"/>
              </a:spcAft>
              <a:buClr>
                <a:srgbClr val="7F7F7F"/>
              </a:buClr>
              <a:buFont typeface="Helvetica Neue"/>
              <a:buNone/>
              <a:defRPr sz="1800" b="0" i="0" u="none" strike="noStrike" cap="none">
                <a:solidFill>
                  <a:srgbClr val="7F7F7F"/>
                </a:solidFill>
                <a:latin typeface="Helvetica Neue"/>
                <a:ea typeface="Helvetica Neue"/>
                <a:cs typeface="Helvetica Neue"/>
                <a:sym typeface="Helvetica Neue"/>
              </a:defRPr>
            </a:lvl3pPr>
            <a:lvl4pPr marL="1588" marR="0" lvl="3" indent="-1588" algn="l" rtl="0">
              <a:lnSpc>
                <a:spcPct val="100000"/>
              </a:lnSpc>
              <a:spcBef>
                <a:spcPts val="280"/>
              </a:spcBef>
              <a:spcAft>
                <a:spcPts val="0"/>
              </a:spcAft>
              <a:buClr>
                <a:srgbClr val="7F7F7F"/>
              </a:buClr>
              <a:buFont typeface="Helvetica Neue"/>
              <a:buNone/>
              <a:defRPr sz="1400" b="1" i="0" u="none" strike="noStrike" cap="none">
                <a:solidFill>
                  <a:srgbClr val="7F7F7F"/>
                </a:solidFill>
                <a:latin typeface="Helvetica Neue"/>
                <a:ea typeface="Helvetica Neue"/>
                <a:cs typeface="Helvetica Neue"/>
                <a:sym typeface="Helvetica Neue"/>
              </a:defRPr>
            </a:lvl4pPr>
            <a:lvl5pPr marL="3175" marR="0" lvl="4" indent="-3175" algn="l" rtl="0">
              <a:lnSpc>
                <a:spcPct val="100000"/>
              </a:lnSpc>
              <a:spcBef>
                <a:spcPts val="280"/>
              </a:spcBef>
              <a:spcAft>
                <a:spcPts val="0"/>
              </a:spcAft>
              <a:buClr>
                <a:srgbClr val="7F7F7F"/>
              </a:buClr>
              <a:buFont typeface="Helvetica Neue"/>
              <a:buNone/>
              <a:defRPr sz="1400" b="0" i="0" u="none" strike="noStrike" cap="none">
                <a:solidFill>
                  <a:srgbClr val="7F7F7F"/>
                </a:solidFill>
                <a:latin typeface="Helvetica Neue"/>
                <a:ea typeface="Helvetica Neue"/>
                <a:cs typeface="Helvetica Neue"/>
                <a:sym typeface="Helvetica Neue"/>
              </a:defRPr>
            </a:lvl5pPr>
            <a:lvl6pPr marL="2514600" marR="0" lvl="5"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pPr>
              <a:spcAft>
                <a:spcPts val="1200"/>
              </a:spcAft>
            </a:pPr>
            <a:r>
              <a:rPr lang="en-US" sz="1600" dirty="0">
                <a:solidFill>
                  <a:schemeClr val="accent2"/>
                </a:solidFill>
                <a:latin typeface="+mn-lt"/>
                <a:cs typeface="Arial"/>
              </a:rPr>
              <a:t>You can also get a free credit report: </a:t>
            </a:r>
          </a:p>
          <a:p>
            <a:pPr marL="225425" indent="-225425">
              <a:buClr>
                <a:schemeClr val="accent1"/>
              </a:buClr>
              <a:buFont typeface="Arial" charset="0"/>
              <a:buChar char="•"/>
            </a:pPr>
            <a:r>
              <a:rPr lang="en-US" sz="1600" b="0" dirty="0">
                <a:solidFill>
                  <a:schemeClr val="accent2"/>
                </a:solidFill>
                <a:latin typeface="+mn-lt"/>
                <a:cs typeface="Arial"/>
              </a:rPr>
              <a:t>In cases of reported fraud,</a:t>
            </a:r>
          </a:p>
          <a:p>
            <a:pPr marL="225425" indent="-225425">
              <a:buClr>
                <a:schemeClr val="accent1"/>
              </a:buClr>
              <a:buFont typeface="Arial" charset="0"/>
              <a:buChar char="•"/>
            </a:pPr>
            <a:r>
              <a:rPr lang="en-US" sz="1600" b="0" dirty="0">
                <a:solidFill>
                  <a:schemeClr val="accent2"/>
                </a:solidFill>
                <a:latin typeface="+mn-lt"/>
                <a:cs typeface="Arial"/>
              </a:rPr>
              <a:t>If you need to apply for welfare, or</a:t>
            </a:r>
          </a:p>
          <a:p>
            <a:pPr marL="225425" indent="-225425">
              <a:buClr>
                <a:schemeClr val="accent1"/>
              </a:buClr>
              <a:buFont typeface="Arial" charset="0"/>
              <a:buChar char="•"/>
            </a:pPr>
            <a:r>
              <a:rPr lang="en-US" sz="1600" b="0" dirty="0">
                <a:solidFill>
                  <a:schemeClr val="accent2"/>
                </a:solidFill>
                <a:latin typeface="+mn-lt"/>
                <a:cs typeface="Arial"/>
              </a:rPr>
              <a:t>If you are denied a loan or credit application.</a:t>
            </a:r>
          </a:p>
        </p:txBody>
      </p:sp>
    </p:spTree>
    <p:extLst>
      <p:ext uri="{BB962C8B-B14F-4D97-AF65-F5344CB8AC3E}">
        <p14:creationId xmlns:p14="http://schemas.microsoft.com/office/powerpoint/2010/main" val="36988475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Getting Your Credit Score </a:t>
            </a:r>
          </a:p>
        </p:txBody>
      </p:sp>
      <p:sp>
        <p:nvSpPr>
          <p:cNvPr id="4" name="Slide Number Placeholder 3"/>
          <p:cNvSpPr>
            <a:spLocks noGrp="1"/>
          </p:cNvSpPr>
          <p:nvPr>
            <p:ph type="sldNum" idx="4294967295"/>
          </p:nvPr>
        </p:nvSpPr>
        <p:spPr>
          <a:xfrm>
            <a:off x="7010400" y="6356350"/>
            <a:ext cx="2133600" cy="365125"/>
          </a:xfrm>
          <a:prstGeom prst="rect">
            <a:avLst/>
          </a:prstGeom>
        </p:spPr>
        <p:txBody>
          <a:bodyPr/>
          <a:lstStyle/>
          <a:p>
            <a:pPr marL="0" marR="0" lvl="0" indent="0" algn="r" rtl="0">
              <a:spcBef>
                <a:spcPts val="0"/>
              </a:spcBef>
              <a:buSzPct val="25000"/>
              <a:buNone/>
            </a:pPr>
            <a:fld id="{00000000-1234-1234-1234-123412341234}" type="slidenum">
              <a:rPr lang="en-US" sz="1000" b="0" i="0" u="none" strike="noStrike" cap="none" smtClean="0">
                <a:solidFill>
                  <a:schemeClr val="lt1"/>
                </a:solidFill>
                <a:latin typeface="Arial"/>
                <a:ea typeface="Arial"/>
                <a:cs typeface="Arial"/>
                <a:sym typeface="Arial"/>
              </a:rPr>
              <a:t>12</a:t>
            </a:fld>
            <a:endParaRPr lang="en-US" sz="1000" b="0" i="0" u="none" strike="noStrike" cap="none" dirty="0">
              <a:solidFill>
                <a:schemeClr val="lt1"/>
              </a:solidFill>
              <a:latin typeface="Arial"/>
              <a:ea typeface="Arial"/>
              <a:cs typeface="Arial"/>
              <a:sym typeface="Arial"/>
            </a:endParaRPr>
          </a:p>
        </p:txBody>
      </p:sp>
      <p:pic>
        <p:nvPicPr>
          <p:cNvPr id="5" name="Picture 4">
            <a:extLst>
              <a:ext uri="{FF2B5EF4-FFF2-40B4-BE49-F238E27FC236}">
                <a16:creationId xmlns:a16="http://schemas.microsoft.com/office/drawing/2014/main" id="{40B3C6EA-FA72-48BC-ADC5-47A31BE4C975}"/>
              </a:ext>
            </a:extLst>
          </p:cNvPr>
          <p:cNvPicPr>
            <a:picLocks noChangeAspect="1"/>
          </p:cNvPicPr>
          <p:nvPr/>
        </p:nvPicPr>
        <p:blipFill>
          <a:blip r:embed="rId2"/>
          <a:stretch>
            <a:fillRect/>
          </a:stretch>
        </p:blipFill>
        <p:spPr>
          <a:xfrm rot="20867900">
            <a:off x="182222" y="1199342"/>
            <a:ext cx="3261463" cy="3261461"/>
          </a:xfrm>
          <a:prstGeom prst="rect">
            <a:avLst/>
          </a:prstGeom>
        </p:spPr>
      </p:pic>
      <p:sp>
        <p:nvSpPr>
          <p:cNvPr id="6" name="Rectangle 5"/>
          <p:cNvSpPr/>
          <p:nvPr/>
        </p:nvSpPr>
        <p:spPr>
          <a:xfrm>
            <a:off x="3263034" y="2769245"/>
            <a:ext cx="4680005" cy="1200329"/>
          </a:xfrm>
          <a:prstGeom prst="rect">
            <a:avLst/>
          </a:prstGeom>
        </p:spPr>
        <p:txBody>
          <a:bodyPr wrap="square" anchor="t">
            <a:spAutoFit/>
          </a:bodyPr>
          <a:lstStyle/>
          <a:p>
            <a:r>
              <a:rPr lang="en-US" sz="2400" dirty="0"/>
              <a:t>Request your credit score from the three credit bureaus: TransUnion, Equifax, Experian. </a:t>
            </a:r>
            <a:endParaRPr lang="en-US" dirty="0"/>
          </a:p>
        </p:txBody>
      </p:sp>
      <p:cxnSp>
        <p:nvCxnSpPr>
          <p:cNvPr id="7" name="Straight Connector 6"/>
          <p:cNvCxnSpPr/>
          <p:nvPr/>
        </p:nvCxnSpPr>
        <p:spPr>
          <a:xfrm>
            <a:off x="3139149" y="2182255"/>
            <a:ext cx="0" cy="1417987"/>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14" name="Group 215"/>
          <p:cNvGrpSpPr>
            <a:grpSpLocks noChangeAspect="1"/>
          </p:cNvGrpSpPr>
          <p:nvPr/>
        </p:nvGrpSpPr>
        <p:grpSpPr bwMode="auto">
          <a:xfrm>
            <a:off x="3354747" y="2297228"/>
            <a:ext cx="708026" cy="472017"/>
            <a:chOff x="4162" y="1229"/>
            <a:chExt cx="303" cy="202"/>
          </a:xfrm>
          <a:solidFill>
            <a:schemeClr val="accent1"/>
          </a:solidFill>
        </p:grpSpPr>
        <p:sp>
          <p:nvSpPr>
            <p:cNvPr id="15" name="Freeform 218"/>
            <p:cNvSpPr>
              <a:spLocks noEditPoints="1"/>
            </p:cNvSpPr>
            <p:nvPr/>
          </p:nvSpPr>
          <p:spPr bwMode="auto">
            <a:xfrm>
              <a:off x="4162" y="1229"/>
              <a:ext cx="303" cy="202"/>
            </a:xfrm>
            <a:custGeom>
              <a:avLst/>
              <a:gdLst>
                <a:gd name="T0" fmla="*/ 110 w 3330"/>
                <a:gd name="T1" fmla="*/ 1999 h 2221"/>
                <a:gd name="T2" fmla="*/ 122 w 3330"/>
                <a:gd name="T3" fmla="*/ 2048 h 2221"/>
                <a:gd name="T4" fmla="*/ 152 w 3330"/>
                <a:gd name="T5" fmla="*/ 2085 h 2221"/>
                <a:gd name="T6" fmla="*/ 195 w 3330"/>
                <a:gd name="T7" fmla="*/ 2107 h 2221"/>
                <a:gd name="T8" fmla="*/ 3108 w 3330"/>
                <a:gd name="T9" fmla="*/ 2110 h 2221"/>
                <a:gd name="T10" fmla="*/ 3157 w 3330"/>
                <a:gd name="T11" fmla="*/ 2099 h 2221"/>
                <a:gd name="T12" fmla="*/ 3195 w 3330"/>
                <a:gd name="T13" fmla="*/ 2068 h 2221"/>
                <a:gd name="T14" fmla="*/ 3216 w 3330"/>
                <a:gd name="T15" fmla="*/ 2024 h 2221"/>
                <a:gd name="T16" fmla="*/ 3219 w 3330"/>
                <a:gd name="T17" fmla="*/ 1888 h 2221"/>
                <a:gd name="T18" fmla="*/ 443 w 3330"/>
                <a:gd name="T19" fmla="*/ 111 h 2221"/>
                <a:gd name="T20" fmla="*/ 394 w 3330"/>
                <a:gd name="T21" fmla="*/ 123 h 2221"/>
                <a:gd name="T22" fmla="*/ 357 w 3330"/>
                <a:gd name="T23" fmla="*/ 153 h 2221"/>
                <a:gd name="T24" fmla="*/ 335 w 3330"/>
                <a:gd name="T25" fmla="*/ 197 h 2221"/>
                <a:gd name="T26" fmla="*/ 332 w 3330"/>
                <a:gd name="T27" fmla="*/ 1776 h 2221"/>
                <a:gd name="T28" fmla="*/ 2997 w 3330"/>
                <a:gd name="T29" fmla="*/ 222 h 2221"/>
                <a:gd name="T30" fmla="*/ 2986 w 3330"/>
                <a:gd name="T31" fmla="*/ 173 h 2221"/>
                <a:gd name="T32" fmla="*/ 2955 w 3330"/>
                <a:gd name="T33" fmla="*/ 136 h 2221"/>
                <a:gd name="T34" fmla="*/ 2912 w 3330"/>
                <a:gd name="T35" fmla="*/ 114 h 2221"/>
                <a:gd name="T36" fmla="*/ 443 w 3330"/>
                <a:gd name="T37" fmla="*/ 111 h 2221"/>
                <a:gd name="T38" fmla="*/ 2886 w 3330"/>
                <a:gd name="T39" fmla="*/ 0 h 2221"/>
                <a:gd name="T40" fmla="*/ 2956 w 3330"/>
                <a:gd name="T41" fmla="*/ 12 h 2221"/>
                <a:gd name="T42" fmla="*/ 3017 w 3330"/>
                <a:gd name="T43" fmla="*/ 43 h 2221"/>
                <a:gd name="T44" fmla="*/ 3065 w 3330"/>
                <a:gd name="T45" fmla="*/ 92 h 2221"/>
                <a:gd name="T46" fmla="*/ 3097 w 3330"/>
                <a:gd name="T47" fmla="*/ 152 h 2221"/>
                <a:gd name="T48" fmla="*/ 3108 w 3330"/>
                <a:gd name="T49" fmla="*/ 222 h 2221"/>
                <a:gd name="T50" fmla="*/ 3274 w 3330"/>
                <a:gd name="T51" fmla="*/ 1776 h 2221"/>
                <a:gd name="T52" fmla="*/ 3308 w 3330"/>
                <a:gd name="T53" fmla="*/ 1788 h 2221"/>
                <a:gd name="T54" fmla="*/ 3327 w 3330"/>
                <a:gd name="T55" fmla="*/ 1815 h 2221"/>
                <a:gd name="T56" fmla="*/ 3330 w 3330"/>
                <a:gd name="T57" fmla="*/ 1999 h 2221"/>
                <a:gd name="T58" fmla="*/ 3319 w 3330"/>
                <a:gd name="T59" fmla="*/ 2068 h 2221"/>
                <a:gd name="T60" fmla="*/ 3287 w 3330"/>
                <a:gd name="T61" fmla="*/ 2130 h 2221"/>
                <a:gd name="T62" fmla="*/ 3239 w 3330"/>
                <a:gd name="T63" fmla="*/ 2177 h 2221"/>
                <a:gd name="T64" fmla="*/ 3178 w 3330"/>
                <a:gd name="T65" fmla="*/ 2209 h 2221"/>
                <a:gd name="T66" fmla="*/ 3108 w 3330"/>
                <a:gd name="T67" fmla="*/ 2221 h 2221"/>
                <a:gd name="T68" fmla="*/ 185 w 3330"/>
                <a:gd name="T69" fmla="*/ 2218 h 2221"/>
                <a:gd name="T70" fmla="*/ 120 w 3330"/>
                <a:gd name="T71" fmla="*/ 2196 h 2221"/>
                <a:gd name="T72" fmla="*/ 65 w 3330"/>
                <a:gd name="T73" fmla="*/ 2156 h 2221"/>
                <a:gd name="T74" fmla="*/ 24 w 3330"/>
                <a:gd name="T75" fmla="*/ 2101 h 2221"/>
                <a:gd name="T76" fmla="*/ 3 w 3330"/>
                <a:gd name="T77" fmla="*/ 2034 h 2221"/>
                <a:gd name="T78" fmla="*/ 0 w 3330"/>
                <a:gd name="T79" fmla="*/ 1832 h 2221"/>
                <a:gd name="T80" fmla="*/ 10 w 3330"/>
                <a:gd name="T81" fmla="*/ 1799 h 2221"/>
                <a:gd name="T82" fmla="*/ 37 w 3330"/>
                <a:gd name="T83" fmla="*/ 1779 h 2221"/>
                <a:gd name="T84" fmla="*/ 221 w 3330"/>
                <a:gd name="T85" fmla="*/ 1776 h 2221"/>
                <a:gd name="T86" fmla="*/ 224 w 3330"/>
                <a:gd name="T87" fmla="*/ 186 h 2221"/>
                <a:gd name="T88" fmla="*/ 246 w 3330"/>
                <a:gd name="T89" fmla="*/ 121 h 2221"/>
                <a:gd name="T90" fmla="*/ 287 w 3330"/>
                <a:gd name="T91" fmla="*/ 66 h 2221"/>
                <a:gd name="T92" fmla="*/ 342 w 3330"/>
                <a:gd name="T93" fmla="*/ 25 h 2221"/>
                <a:gd name="T94" fmla="*/ 407 w 3330"/>
                <a:gd name="T95" fmla="*/ 3 h 2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330" h="2221">
                  <a:moveTo>
                    <a:pt x="110" y="1888"/>
                  </a:moveTo>
                  <a:lnTo>
                    <a:pt x="110" y="1999"/>
                  </a:lnTo>
                  <a:lnTo>
                    <a:pt x="114" y="2024"/>
                  </a:lnTo>
                  <a:lnTo>
                    <a:pt x="122" y="2048"/>
                  </a:lnTo>
                  <a:lnTo>
                    <a:pt x="134" y="2068"/>
                  </a:lnTo>
                  <a:lnTo>
                    <a:pt x="152" y="2085"/>
                  </a:lnTo>
                  <a:lnTo>
                    <a:pt x="173" y="2099"/>
                  </a:lnTo>
                  <a:lnTo>
                    <a:pt x="195" y="2107"/>
                  </a:lnTo>
                  <a:lnTo>
                    <a:pt x="221" y="2110"/>
                  </a:lnTo>
                  <a:lnTo>
                    <a:pt x="3108" y="2110"/>
                  </a:lnTo>
                  <a:lnTo>
                    <a:pt x="3133" y="2107"/>
                  </a:lnTo>
                  <a:lnTo>
                    <a:pt x="3157" y="2099"/>
                  </a:lnTo>
                  <a:lnTo>
                    <a:pt x="3177" y="2085"/>
                  </a:lnTo>
                  <a:lnTo>
                    <a:pt x="3195" y="2068"/>
                  </a:lnTo>
                  <a:lnTo>
                    <a:pt x="3208" y="2048"/>
                  </a:lnTo>
                  <a:lnTo>
                    <a:pt x="3216" y="2024"/>
                  </a:lnTo>
                  <a:lnTo>
                    <a:pt x="3219" y="1999"/>
                  </a:lnTo>
                  <a:lnTo>
                    <a:pt x="3219" y="1888"/>
                  </a:lnTo>
                  <a:lnTo>
                    <a:pt x="110" y="1888"/>
                  </a:lnTo>
                  <a:close/>
                  <a:moveTo>
                    <a:pt x="443" y="111"/>
                  </a:moveTo>
                  <a:lnTo>
                    <a:pt x="418" y="114"/>
                  </a:lnTo>
                  <a:lnTo>
                    <a:pt x="394" y="123"/>
                  </a:lnTo>
                  <a:lnTo>
                    <a:pt x="374" y="136"/>
                  </a:lnTo>
                  <a:lnTo>
                    <a:pt x="357" y="153"/>
                  </a:lnTo>
                  <a:lnTo>
                    <a:pt x="344" y="173"/>
                  </a:lnTo>
                  <a:lnTo>
                    <a:pt x="335" y="197"/>
                  </a:lnTo>
                  <a:lnTo>
                    <a:pt x="332" y="222"/>
                  </a:lnTo>
                  <a:lnTo>
                    <a:pt x="332" y="1776"/>
                  </a:lnTo>
                  <a:lnTo>
                    <a:pt x="2997" y="1776"/>
                  </a:lnTo>
                  <a:lnTo>
                    <a:pt x="2997" y="222"/>
                  </a:lnTo>
                  <a:lnTo>
                    <a:pt x="2994" y="197"/>
                  </a:lnTo>
                  <a:lnTo>
                    <a:pt x="2986" y="173"/>
                  </a:lnTo>
                  <a:lnTo>
                    <a:pt x="2973" y="153"/>
                  </a:lnTo>
                  <a:lnTo>
                    <a:pt x="2955" y="136"/>
                  </a:lnTo>
                  <a:lnTo>
                    <a:pt x="2934" y="123"/>
                  </a:lnTo>
                  <a:lnTo>
                    <a:pt x="2912" y="114"/>
                  </a:lnTo>
                  <a:lnTo>
                    <a:pt x="2886" y="111"/>
                  </a:lnTo>
                  <a:lnTo>
                    <a:pt x="443" y="111"/>
                  </a:lnTo>
                  <a:close/>
                  <a:moveTo>
                    <a:pt x="443" y="0"/>
                  </a:moveTo>
                  <a:lnTo>
                    <a:pt x="2886" y="0"/>
                  </a:lnTo>
                  <a:lnTo>
                    <a:pt x="2922" y="3"/>
                  </a:lnTo>
                  <a:lnTo>
                    <a:pt x="2956" y="12"/>
                  </a:lnTo>
                  <a:lnTo>
                    <a:pt x="2988" y="25"/>
                  </a:lnTo>
                  <a:lnTo>
                    <a:pt x="3017" y="43"/>
                  </a:lnTo>
                  <a:lnTo>
                    <a:pt x="3043" y="66"/>
                  </a:lnTo>
                  <a:lnTo>
                    <a:pt x="3065" y="92"/>
                  </a:lnTo>
                  <a:lnTo>
                    <a:pt x="3084" y="121"/>
                  </a:lnTo>
                  <a:lnTo>
                    <a:pt x="3097" y="152"/>
                  </a:lnTo>
                  <a:lnTo>
                    <a:pt x="3105" y="186"/>
                  </a:lnTo>
                  <a:lnTo>
                    <a:pt x="3108" y="222"/>
                  </a:lnTo>
                  <a:lnTo>
                    <a:pt x="3108" y="1776"/>
                  </a:lnTo>
                  <a:lnTo>
                    <a:pt x="3274" y="1776"/>
                  </a:lnTo>
                  <a:lnTo>
                    <a:pt x="3292" y="1779"/>
                  </a:lnTo>
                  <a:lnTo>
                    <a:pt x="3308" y="1788"/>
                  </a:lnTo>
                  <a:lnTo>
                    <a:pt x="3319" y="1799"/>
                  </a:lnTo>
                  <a:lnTo>
                    <a:pt x="3327" y="1815"/>
                  </a:lnTo>
                  <a:lnTo>
                    <a:pt x="3330" y="1832"/>
                  </a:lnTo>
                  <a:lnTo>
                    <a:pt x="3330" y="1999"/>
                  </a:lnTo>
                  <a:lnTo>
                    <a:pt x="3327" y="2034"/>
                  </a:lnTo>
                  <a:lnTo>
                    <a:pt x="3319" y="2068"/>
                  </a:lnTo>
                  <a:lnTo>
                    <a:pt x="3305" y="2101"/>
                  </a:lnTo>
                  <a:lnTo>
                    <a:pt x="3287" y="2130"/>
                  </a:lnTo>
                  <a:lnTo>
                    <a:pt x="3265" y="2156"/>
                  </a:lnTo>
                  <a:lnTo>
                    <a:pt x="3239" y="2177"/>
                  </a:lnTo>
                  <a:lnTo>
                    <a:pt x="3210" y="2196"/>
                  </a:lnTo>
                  <a:lnTo>
                    <a:pt x="3178" y="2209"/>
                  </a:lnTo>
                  <a:lnTo>
                    <a:pt x="3144" y="2218"/>
                  </a:lnTo>
                  <a:lnTo>
                    <a:pt x="3108" y="2221"/>
                  </a:lnTo>
                  <a:lnTo>
                    <a:pt x="221" y="2221"/>
                  </a:lnTo>
                  <a:lnTo>
                    <a:pt x="185" y="2218"/>
                  </a:lnTo>
                  <a:lnTo>
                    <a:pt x="151" y="2209"/>
                  </a:lnTo>
                  <a:lnTo>
                    <a:pt x="120" y="2196"/>
                  </a:lnTo>
                  <a:lnTo>
                    <a:pt x="90" y="2177"/>
                  </a:lnTo>
                  <a:lnTo>
                    <a:pt x="65" y="2156"/>
                  </a:lnTo>
                  <a:lnTo>
                    <a:pt x="42" y="2130"/>
                  </a:lnTo>
                  <a:lnTo>
                    <a:pt x="24" y="2101"/>
                  </a:lnTo>
                  <a:lnTo>
                    <a:pt x="11" y="2068"/>
                  </a:lnTo>
                  <a:lnTo>
                    <a:pt x="3" y="2034"/>
                  </a:lnTo>
                  <a:lnTo>
                    <a:pt x="0" y="1999"/>
                  </a:lnTo>
                  <a:lnTo>
                    <a:pt x="0" y="1832"/>
                  </a:lnTo>
                  <a:lnTo>
                    <a:pt x="2" y="1815"/>
                  </a:lnTo>
                  <a:lnTo>
                    <a:pt x="10" y="1799"/>
                  </a:lnTo>
                  <a:lnTo>
                    <a:pt x="22" y="1788"/>
                  </a:lnTo>
                  <a:lnTo>
                    <a:pt x="37" y="1779"/>
                  </a:lnTo>
                  <a:lnTo>
                    <a:pt x="54" y="1776"/>
                  </a:lnTo>
                  <a:lnTo>
                    <a:pt x="221" y="1776"/>
                  </a:lnTo>
                  <a:lnTo>
                    <a:pt x="221" y="222"/>
                  </a:lnTo>
                  <a:lnTo>
                    <a:pt x="224" y="186"/>
                  </a:lnTo>
                  <a:lnTo>
                    <a:pt x="233" y="152"/>
                  </a:lnTo>
                  <a:lnTo>
                    <a:pt x="246" y="121"/>
                  </a:lnTo>
                  <a:lnTo>
                    <a:pt x="264" y="92"/>
                  </a:lnTo>
                  <a:lnTo>
                    <a:pt x="287" y="66"/>
                  </a:lnTo>
                  <a:lnTo>
                    <a:pt x="313" y="43"/>
                  </a:lnTo>
                  <a:lnTo>
                    <a:pt x="342" y="25"/>
                  </a:lnTo>
                  <a:lnTo>
                    <a:pt x="373" y="12"/>
                  </a:lnTo>
                  <a:lnTo>
                    <a:pt x="407" y="3"/>
                  </a:lnTo>
                  <a:lnTo>
                    <a:pt x="4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 name="Freeform 219"/>
            <p:cNvSpPr>
              <a:spLocks noEditPoints="1"/>
            </p:cNvSpPr>
            <p:nvPr/>
          </p:nvSpPr>
          <p:spPr bwMode="auto">
            <a:xfrm>
              <a:off x="4202" y="1249"/>
              <a:ext cx="222" cy="131"/>
            </a:xfrm>
            <a:custGeom>
              <a:avLst/>
              <a:gdLst>
                <a:gd name="T0" fmla="*/ 111 w 2443"/>
                <a:gd name="T1" fmla="*/ 111 h 1443"/>
                <a:gd name="T2" fmla="*/ 111 w 2443"/>
                <a:gd name="T3" fmla="*/ 1332 h 1443"/>
                <a:gd name="T4" fmla="*/ 2332 w 2443"/>
                <a:gd name="T5" fmla="*/ 1332 h 1443"/>
                <a:gd name="T6" fmla="*/ 2332 w 2443"/>
                <a:gd name="T7" fmla="*/ 111 h 1443"/>
                <a:gd name="T8" fmla="*/ 111 w 2443"/>
                <a:gd name="T9" fmla="*/ 111 h 1443"/>
                <a:gd name="T10" fmla="*/ 56 w 2443"/>
                <a:gd name="T11" fmla="*/ 0 h 1443"/>
                <a:gd name="T12" fmla="*/ 2388 w 2443"/>
                <a:gd name="T13" fmla="*/ 0 h 1443"/>
                <a:gd name="T14" fmla="*/ 2405 w 2443"/>
                <a:gd name="T15" fmla="*/ 3 h 1443"/>
                <a:gd name="T16" fmla="*/ 2420 w 2443"/>
                <a:gd name="T17" fmla="*/ 11 h 1443"/>
                <a:gd name="T18" fmla="*/ 2432 w 2443"/>
                <a:gd name="T19" fmla="*/ 23 h 1443"/>
                <a:gd name="T20" fmla="*/ 2441 w 2443"/>
                <a:gd name="T21" fmla="*/ 39 h 1443"/>
                <a:gd name="T22" fmla="*/ 2443 w 2443"/>
                <a:gd name="T23" fmla="*/ 56 h 1443"/>
                <a:gd name="T24" fmla="*/ 2443 w 2443"/>
                <a:gd name="T25" fmla="*/ 1388 h 1443"/>
                <a:gd name="T26" fmla="*/ 2441 w 2443"/>
                <a:gd name="T27" fmla="*/ 1406 h 1443"/>
                <a:gd name="T28" fmla="*/ 2432 w 2443"/>
                <a:gd name="T29" fmla="*/ 1420 h 1443"/>
                <a:gd name="T30" fmla="*/ 2420 w 2443"/>
                <a:gd name="T31" fmla="*/ 1433 h 1443"/>
                <a:gd name="T32" fmla="*/ 2405 w 2443"/>
                <a:gd name="T33" fmla="*/ 1441 h 1443"/>
                <a:gd name="T34" fmla="*/ 2388 w 2443"/>
                <a:gd name="T35" fmla="*/ 1443 h 1443"/>
                <a:gd name="T36" fmla="*/ 56 w 2443"/>
                <a:gd name="T37" fmla="*/ 1443 h 1443"/>
                <a:gd name="T38" fmla="*/ 39 w 2443"/>
                <a:gd name="T39" fmla="*/ 1441 h 1443"/>
                <a:gd name="T40" fmla="*/ 23 w 2443"/>
                <a:gd name="T41" fmla="*/ 1433 h 1443"/>
                <a:gd name="T42" fmla="*/ 11 w 2443"/>
                <a:gd name="T43" fmla="*/ 1420 h 1443"/>
                <a:gd name="T44" fmla="*/ 3 w 2443"/>
                <a:gd name="T45" fmla="*/ 1406 h 1443"/>
                <a:gd name="T46" fmla="*/ 0 w 2443"/>
                <a:gd name="T47" fmla="*/ 1388 h 1443"/>
                <a:gd name="T48" fmla="*/ 0 w 2443"/>
                <a:gd name="T49" fmla="*/ 56 h 1443"/>
                <a:gd name="T50" fmla="*/ 3 w 2443"/>
                <a:gd name="T51" fmla="*/ 39 h 1443"/>
                <a:gd name="T52" fmla="*/ 11 w 2443"/>
                <a:gd name="T53" fmla="*/ 23 h 1443"/>
                <a:gd name="T54" fmla="*/ 23 w 2443"/>
                <a:gd name="T55" fmla="*/ 11 h 1443"/>
                <a:gd name="T56" fmla="*/ 39 w 2443"/>
                <a:gd name="T57" fmla="*/ 3 h 1443"/>
                <a:gd name="T58" fmla="*/ 56 w 2443"/>
                <a:gd name="T59" fmla="*/ 0 h 1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443" h="1443">
                  <a:moveTo>
                    <a:pt x="111" y="111"/>
                  </a:moveTo>
                  <a:lnTo>
                    <a:pt x="111" y="1332"/>
                  </a:lnTo>
                  <a:lnTo>
                    <a:pt x="2332" y="1332"/>
                  </a:lnTo>
                  <a:lnTo>
                    <a:pt x="2332" y="111"/>
                  </a:lnTo>
                  <a:lnTo>
                    <a:pt x="111" y="111"/>
                  </a:lnTo>
                  <a:close/>
                  <a:moveTo>
                    <a:pt x="56" y="0"/>
                  </a:moveTo>
                  <a:lnTo>
                    <a:pt x="2388" y="0"/>
                  </a:lnTo>
                  <a:lnTo>
                    <a:pt x="2405" y="3"/>
                  </a:lnTo>
                  <a:lnTo>
                    <a:pt x="2420" y="11"/>
                  </a:lnTo>
                  <a:lnTo>
                    <a:pt x="2432" y="23"/>
                  </a:lnTo>
                  <a:lnTo>
                    <a:pt x="2441" y="39"/>
                  </a:lnTo>
                  <a:lnTo>
                    <a:pt x="2443" y="56"/>
                  </a:lnTo>
                  <a:lnTo>
                    <a:pt x="2443" y="1388"/>
                  </a:lnTo>
                  <a:lnTo>
                    <a:pt x="2441" y="1406"/>
                  </a:lnTo>
                  <a:lnTo>
                    <a:pt x="2432" y="1420"/>
                  </a:lnTo>
                  <a:lnTo>
                    <a:pt x="2420" y="1433"/>
                  </a:lnTo>
                  <a:lnTo>
                    <a:pt x="2405" y="1441"/>
                  </a:lnTo>
                  <a:lnTo>
                    <a:pt x="2388" y="1443"/>
                  </a:lnTo>
                  <a:lnTo>
                    <a:pt x="56" y="1443"/>
                  </a:lnTo>
                  <a:lnTo>
                    <a:pt x="39" y="1441"/>
                  </a:lnTo>
                  <a:lnTo>
                    <a:pt x="23" y="1433"/>
                  </a:lnTo>
                  <a:lnTo>
                    <a:pt x="11" y="1420"/>
                  </a:lnTo>
                  <a:lnTo>
                    <a:pt x="3" y="1406"/>
                  </a:lnTo>
                  <a:lnTo>
                    <a:pt x="0" y="1388"/>
                  </a:lnTo>
                  <a:lnTo>
                    <a:pt x="0" y="56"/>
                  </a:lnTo>
                  <a:lnTo>
                    <a:pt x="3" y="39"/>
                  </a:lnTo>
                  <a:lnTo>
                    <a:pt x="11" y="23"/>
                  </a:lnTo>
                  <a:lnTo>
                    <a:pt x="23" y="11"/>
                  </a:lnTo>
                  <a:lnTo>
                    <a:pt x="39" y="3"/>
                  </a:lnTo>
                  <a:lnTo>
                    <a:pt x="5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8" name="Rectangle 17"/>
          <p:cNvSpPr/>
          <p:nvPr/>
        </p:nvSpPr>
        <p:spPr>
          <a:xfrm>
            <a:off x="0" y="4541177"/>
            <a:ext cx="9144000" cy="1284270"/>
          </a:xfrm>
          <a:prstGeom prst="rect">
            <a:avLst/>
          </a:prstGeom>
          <a:solidFill>
            <a:schemeClr val="accent2">
              <a:alpha val="7059"/>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accent2"/>
              </a:solidFill>
            </a:endParaRPr>
          </a:p>
        </p:txBody>
      </p:sp>
      <p:sp>
        <p:nvSpPr>
          <p:cNvPr id="19" name="Rectangle 18"/>
          <p:cNvSpPr/>
          <p:nvPr/>
        </p:nvSpPr>
        <p:spPr>
          <a:xfrm>
            <a:off x="1678107" y="4963520"/>
            <a:ext cx="5815174" cy="400110"/>
          </a:xfrm>
          <a:prstGeom prst="rect">
            <a:avLst/>
          </a:prstGeom>
        </p:spPr>
        <p:txBody>
          <a:bodyPr wrap="square" anchor="ctr">
            <a:spAutoFit/>
          </a:bodyPr>
          <a:lstStyle/>
          <a:p>
            <a:r>
              <a:rPr lang="en-US" sz="2000" dirty="0"/>
              <a:t>They will charge a fee. </a:t>
            </a:r>
            <a:endParaRPr lang="en-US" dirty="0"/>
          </a:p>
        </p:txBody>
      </p:sp>
      <p:grpSp>
        <p:nvGrpSpPr>
          <p:cNvPr id="24" name="Group 23"/>
          <p:cNvGrpSpPr/>
          <p:nvPr/>
        </p:nvGrpSpPr>
        <p:grpSpPr>
          <a:xfrm rot="16200000">
            <a:off x="922145" y="4859675"/>
            <a:ext cx="607798" cy="607798"/>
            <a:chOff x="4380754" y="4278012"/>
            <a:chExt cx="382491" cy="382491"/>
          </a:xfrm>
        </p:grpSpPr>
        <p:sp>
          <p:nvSpPr>
            <p:cNvPr id="23" name="Oval 22"/>
            <p:cNvSpPr/>
            <p:nvPr/>
          </p:nvSpPr>
          <p:spPr>
            <a:xfrm>
              <a:off x="4380754" y="4278012"/>
              <a:ext cx="382491" cy="382491"/>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flipV="1">
              <a:off x="4507785" y="4458726"/>
              <a:ext cx="128428" cy="46926"/>
            </a:xfrm>
            <a:custGeom>
              <a:avLst/>
              <a:gdLst>
                <a:gd name="connsiteX0" fmla="*/ 0 w 9153525"/>
                <a:gd name="connsiteY0" fmla="*/ 6019800 h 6019800"/>
                <a:gd name="connsiteX1" fmla="*/ 4581525 w 9153525"/>
                <a:gd name="connsiteY1" fmla="*/ 0 h 6019800"/>
                <a:gd name="connsiteX2" fmla="*/ 9153525 w 9153525"/>
                <a:gd name="connsiteY2" fmla="*/ 6019800 h 6019800"/>
              </a:gdLst>
              <a:ahLst/>
              <a:cxnLst>
                <a:cxn ang="0">
                  <a:pos x="connsiteX0" y="connsiteY0"/>
                </a:cxn>
                <a:cxn ang="0">
                  <a:pos x="connsiteX1" y="connsiteY1"/>
                </a:cxn>
                <a:cxn ang="0">
                  <a:pos x="connsiteX2" y="connsiteY2"/>
                </a:cxn>
              </a:cxnLst>
              <a:rect l="l" t="t" r="r" b="b"/>
              <a:pathLst>
                <a:path w="9153525" h="6019800">
                  <a:moveTo>
                    <a:pt x="0" y="6019800"/>
                  </a:moveTo>
                  <a:lnTo>
                    <a:pt x="4581525" y="0"/>
                  </a:lnTo>
                  <a:lnTo>
                    <a:pt x="9153525" y="6019800"/>
                  </a:lnTo>
                </a:path>
              </a:pathLst>
            </a:custGeom>
            <a:noFill/>
            <a:ln w="19050" cap="rnd">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5002524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Reading Your Credit Report </a:t>
            </a:r>
            <a:endParaRPr lang="en-US" dirty="0"/>
          </a:p>
        </p:txBody>
      </p:sp>
      <p:sp>
        <p:nvSpPr>
          <p:cNvPr id="4" name="Slide Number Placeholder 3"/>
          <p:cNvSpPr>
            <a:spLocks noGrp="1"/>
          </p:cNvSpPr>
          <p:nvPr>
            <p:ph type="sldNum" idx="4294967295"/>
          </p:nvPr>
        </p:nvSpPr>
        <p:spPr>
          <a:xfrm>
            <a:off x="7010400" y="6356350"/>
            <a:ext cx="2133600" cy="365125"/>
          </a:xfrm>
          <a:prstGeom prst="rect">
            <a:avLst/>
          </a:prstGeom>
        </p:spPr>
        <p:txBody>
          <a:bodyPr/>
          <a:lstStyle/>
          <a:p>
            <a:pPr marL="0" marR="0" lvl="0" indent="0" algn="r" rtl="0">
              <a:spcBef>
                <a:spcPts val="0"/>
              </a:spcBef>
              <a:buSzPct val="25000"/>
              <a:buNone/>
            </a:pPr>
            <a:fld id="{00000000-1234-1234-1234-123412341234}" type="slidenum">
              <a:rPr lang="en-US" sz="1000" b="0" i="0" u="none" strike="noStrike" cap="none" smtClean="0">
                <a:solidFill>
                  <a:schemeClr val="lt1"/>
                </a:solidFill>
                <a:latin typeface="Arial"/>
                <a:ea typeface="Arial"/>
                <a:cs typeface="Arial"/>
                <a:sym typeface="Arial"/>
              </a:rPr>
              <a:t>13</a:t>
            </a:fld>
            <a:endParaRPr lang="en-US" sz="1000" b="0" i="0" u="none" strike="noStrike" cap="none" dirty="0">
              <a:solidFill>
                <a:schemeClr val="lt1"/>
              </a:solidFill>
              <a:latin typeface="Arial"/>
              <a:ea typeface="Arial"/>
              <a:cs typeface="Arial"/>
              <a:sym typeface="Arial"/>
            </a:endParaRPr>
          </a:p>
        </p:txBody>
      </p:sp>
      <p:sp>
        <p:nvSpPr>
          <p:cNvPr id="11" name="Shape 162"/>
          <p:cNvSpPr txBox="1">
            <a:spLocks/>
          </p:cNvSpPr>
          <p:nvPr/>
        </p:nvSpPr>
        <p:spPr>
          <a:xfrm>
            <a:off x="352018" y="1092852"/>
            <a:ext cx="8283665" cy="749345"/>
          </a:xfrm>
          <a:prstGeom prst="rect">
            <a:avLst/>
          </a:prstGeom>
          <a:noFill/>
          <a:ln>
            <a:noFill/>
          </a:ln>
        </p:spPr>
        <p:txBody>
          <a:bodyPr lIns="91425" tIns="45700" rIns="91425" bIns="45700" anchor="t" anchorCtr="0">
            <a:noAutofit/>
          </a:bodyPr>
          <a:lstStyle>
            <a:defPPr marR="0" lvl="0" algn="l" rtl="0">
              <a:lnSpc>
                <a:spcPct val="100000"/>
              </a:lnSpc>
              <a:spcBef>
                <a:spcPts val="0"/>
              </a:spcBef>
              <a:spcAft>
                <a:spcPts val="0"/>
              </a:spcAft>
            </a:defPPr>
            <a:lvl1pPr marL="0" marR="0" lvl="0" indent="0" algn="l" rtl="0">
              <a:lnSpc>
                <a:spcPct val="100000"/>
              </a:lnSpc>
              <a:spcBef>
                <a:spcPts val="400"/>
              </a:spcBef>
              <a:spcAft>
                <a:spcPts val="0"/>
              </a:spcAft>
              <a:buClr>
                <a:srgbClr val="262626"/>
              </a:buClr>
              <a:buFont typeface="Helvetica Neue"/>
              <a:buNone/>
              <a:defRPr sz="2000" b="1" i="0" u="none" strike="noStrike" cap="none">
                <a:solidFill>
                  <a:srgbClr val="262626"/>
                </a:solidFill>
                <a:latin typeface="Helvetica Neue"/>
                <a:ea typeface="Helvetica Neue"/>
                <a:cs typeface="Helvetica Neue"/>
                <a:sym typeface="Helvetica Neue"/>
              </a:defRPr>
            </a:lvl1pPr>
            <a:lvl2pPr marL="0" marR="0" lvl="1" indent="0" algn="l" rtl="0">
              <a:lnSpc>
                <a:spcPct val="120000"/>
              </a:lnSpc>
              <a:spcBef>
                <a:spcPts val="360"/>
              </a:spcBef>
              <a:spcAft>
                <a:spcPts val="0"/>
              </a:spcAft>
              <a:buClr>
                <a:srgbClr val="7F7F7F"/>
              </a:buClr>
              <a:buFont typeface="Helvetica Neue"/>
              <a:buNone/>
              <a:defRPr sz="1800" b="0" i="0" u="none" strike="noStrike" cap="none">
                <a:solidFill>
                  <a:srgbClr val="7F7F7F"/>
                </a:solidFill>
                <a:latin typeface="Helvetica Neue"/>
                <a:ea typeface="Helvetica Neue"/>
                <a:cs typeface="Helvetica Neue"/>
                <a:sym typeface="Helvetica Neue"/>
              </a:defRPr>
            </a:lvl2pPr>
            <a:lvl3pPr marL="1588" marR="0" lvl="2" indent="-1588" algn="l" rtl="0">
              <a:lnSpc>
                <a:spcPct val="100000"/>
              </a:lnSpc>
              <a:spcBef>
                <a:spcPts val="360"/>
              </a:spcBef>
              <a:spcAft>
                <a:spcPts val="0"/>
              </a:spcAft>
              <a:buClr>
                <a:srgbClr val="7F7F7F"/>
              </a:buClr>
              <a:buFont typeface="Helvetica Neue"/>
              <a:buNone/>
              <a:defRPr sz="1800" b="0" i="0" u="none" strike="noStrike" cap="none">
                <a:solidFill>
                  <a:srgbClr val="7F7F7F"/>
                </a:solidFill>
                <a:latin typeface="Helvetica Neue"/>
                <a:ea typeface="Helvetica Neue"/>
                <a:cs typeface="Helvetica Neue"/>
                <a:sym typeface="Helvetica Neue"/>
              </a:defRPr>
            </a:lvl3pPr>
            <a:lvl4pPr marL="1588" marR="0" lvl="3" indent="-1588" algn="l" rtl="0">
              <a:lnSpc>
                <a:spcPct val="100000"/>
              </a:lnSpc>
              <a:spcBef>
                <a:spcPts val="280"/>
              </a:spcBef>
              <a:spcAft>
                <a:spcPts val="0"/>
              </a:spcAft>
              <a:buClr>
                <a:srgbClr val="7F7F7F"/>
              </a:buClr>
              <a:buFont typeface="Helvetica Neue"/>
              <a:buNone/>
              <a:defRPr sz="1400" b="1" i="0" u="none" strike="noStrike" cap="none">
                <a:solidFill>
                  <a:srgbClr val="7F7F7F"/>
                </a:solidFill>
                <a:latin typeface="Helvetica Neue"/>
                <a:ea typeface="Helvetica Neue"/>
                <a:cs typeface="Helvetica Neue"/>
                <a:sym typeface="Helvetica Neue"/>
              </a:defRPr>
            </a:lvl4pPr>
            <a:lvl5pPr marL="3175" marR="0" lvl="4" indent="-3175" algn="l" rtl="0">
              <a:lnSpc>
                <a:spcPct val="100000"/>
              </a:lnSpc>
              <a:spcBef>
                <a:spcPts val="280"/>
              </a:spcBef>
              <a:spcAft>
                <a:spcPts val="0"/>
              </a:spcAft>
              <a:buClr>
                <a:srgbClr val="7F7F7F"/>
              </a:buClr>
              <a:buFont typeface="Helvetica Neue"/>
              <a:buNone/>
              <a:defRPr sz="1400" b="0" i="0" u="none" strike="noStrike" cap="none">
                <a:solidFill>
                  <a:srgbClr val="7F7F7F"/>
                </a:solidFill>
                <a:latin typeface="Helvetica Neue"/>
                <a:ea typeface="Helvetica Neue"/>
                <a:cs typeface="Helvetica Neue"/>
                <a:sym typeface="Helvetica Neue"/>
              </a:defRPr>
            </a:lvl5pPr>
            <a:lvl6pPr marL="2514600" marR="0" lvl="5"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r>
              <a:rPr lang="en-US" b="0" dirty="0">
                <a:solidFill>
                  <a:schemeClr val="accent2"/>
                </a:solidFill>
                <a:latin typeface="+mn-lt"/>
                <a:cs typeface="Arial"/>
              </a:rPr>
              <a:t>Your credit report contains the following information:</a:t>
            </a:r>
          </a:p>
        </p:txBody>
      </p:sp>
      <p:sp>
        <p:nvSpPr>
          <p:cNvPr id="12" name="Shape 153"/>
          <p:cNvSpPr txBox="1">
            <a:spLocks/>
          </p:cNvSpPr>
          <p:nvPr/>
        </p:nvSpPr>
        <p:spPr>
          <a:xfrm>
            <a:off x="1145566" y="1996238"/>
            <a:ext cx="3272320" cy="1292662"/>
          </a:xfrm>
          <a:prstGeom prst="rect">
            <a:avLst/>
          </a:prstGeom>
          <a:noFill/>
          <a:ln>
            <a:noFill/>
          </a:ln>
        </p:spPr>
        <p:txBody>
          <a:bodyPr lIns="0" tIns="0" rIns="0" bIns="0" anchor="t" anchorCtr="0">
            <a:spAutoFit/>
          </a:bodyPr>
          <a:lstStyle>
            <a:defPPr marR="0" lvl="0" algn="l" rtl="0">
              <a:lnSpc>
                <a:spcPct val="100000"/>
              </a:lnSpc>
              <a:spcBef>
                <a:spcPts val="0"/>
              </a:spcBef>
              <a:spcAft>
                <a:spcPts val="0"/>
              </a:spcAft>
            </a:defPPr>
            <a:lvl1pPr marL="0" marR="0" lvl="0" indent="0" algn="l" rtl="0">
              <a:lnSpc>
                <a:spcPct val="100000"/>
              </a:lnSpc>
              <a:spcBef>
                <a:spcPts val="400"/>
              </a:spcBef>
              <a:spcAft>
                <a:spcPts val="0"/>
              </a:spcAft>
              <a:buClr>
                <a:srgbClr val="262626"/>
              </a:buClr>
              <a:buFont typeface="Helvetica Neue"/>
              <a:buNone/>
              <a:defRPr sz="2000" b="1" i="0" u="none" strike="noStrike" cap="none">
                <a:solidFill>
                  <a:srgbClr val="262626"/>
                </a:solidFill>
                <a:latin typeface="Helvetica Neue"/>
                <a:ea typeface="Helvetica Neue"/>
                <a:cs typeface="Helvetica Neue"/>
                <a:sym typeface="Helvetica Neue"/>
              </a:defRPr>
            </a:lvl1pPr>
            <a:lvl2pPr marL="0" marR="0" lvl="1" indent="0" algn="l" rtl="0">
              <a:lnSpc>
                <a:spcPct val="120000"/>
              </a:lnSpc>
              <a:spcBef>
                <a:spcPts val="360"/>
              </a:spcBef>
              <a:spcAft>
                <a:spcPts val="0"/>
              </a:spcAft>
              <a:buClr>
                <a:srgbClr val="7F7F7F"/>
              </a:buClr>
              <a:buFont typeface="Helvetica Neue"/>
              <a:buNone/>
              <a:defRPr sz="1800" b="0" i="0" u="none" strike="noStrike" cap="none">
                <a:solidFill>
                  <a:srgbClr val="7F7F7F"/>
                </a:solidFill>
                <a:latin typeface="Helvetica Neue"/>
                <a:ea typeface="Helvetica Neue"/>
                <a:cs typeface="Helvetica Neue"/>
                <a:sym typeface="Helvetica Neue"/>
              </a:defRPr>
            </a:lvl2pPr>
            <a:lvl3pPr marL="1588" marR="0" lvl="2" indent="-1588" algn="l" rtl="0">
              <a:lnSpc>
                <a:spcPct val="100000"/>
              </a:lnSpc>
              <a:spcBef>
                <a:spcPts val="360"/>
              </a:spcBef>
              <a:spcAft>
                <a:spcPts val="0"/>
              </a:spcAft>
              <a:buClr>
                <a:srgbClr val="7F7F7F"/>
              </a:buClr>
              <a:buFont typeface="Helvetica Neue"/>
              <a:buNone/>
              <a:defRPr sz="1800" b="0" i="0" u="none" strike="noStrike" cap="none">
                <a:solidFill>
                  <a:srgbClr val="7F7F7F"/>
                </a:solidFill>
                <a:latin typeface="Helvetica Neue"/>
                <a:ea typeface="Helvetica Neue"/>
                <a:cs typeface="Helvetica Neue"/>
                <a:sym typeface="Helvetica Neue"/>
              </a:defRPr>
            </a:lvl3pPr>
            <a:lvl4pPr marL="1588" marR="0" lvl="3" indent="-1588" algn="l" rtl="0">
              <a:lnSpc>
                <a:spcPct val="100000"/>
              </a:lnSpc>
              <a:spcBef>
                <a:spcPts val="280"/>
              </a:spcBef>
              <a:spcAft>
                <a:spcPts val="0"/>
              </a:spcAft>
              <a:buClr>
                <a:srgbClr val="7F7F7F"/>
              </a:buClr>
              <a:buFont typeface="Helvetica Neue"/>
              <a:buNone/>
              <a:defRPr sz="1400" b="1" i="0" u="none" strike="noStrike" cap="none">
                <a:solidFill>
                  <a:srgbClr val="7F7F7F"/>
                </a:solidFill>
                <a:latin typeface="Helvetica Neue"/>
                <a:ea typeface="Helvetica Neue"/>
                <a:cs typeface="Helvetica Neue"/>
                <a:sym typeface="Helvetica Neue"/>
              </a:defRPr>
            </a:lvl4pPr>
            <a:lvl5pPr marL="3175" marR="0" lvl="4" indent="-3175" algn="l" rtl="0">
              <a:lnSpc>
                <a:spcPct val="100000"/>
              </a:lnSpc>
              <a:spcBef>
                <a:spcPts val="280"/>
              </a:spcBef>
              <a:spcAft>
                <a:spcPts val="0"/>
              </a:spcAft>
              <a:buClr>
                <a:srgbClr val="7F7F7F"/>
              </a:buClr>
              <a:buFont typeface="Helvetica Neue"/>
              <a:buNone/>
              <a:defRPr sz="1400" b="0" i="0" u="none" strike="noStrike" cap="none">
                <a:solidFill>
                  <a:srgbClr val="7F7F7F"/>
                </a:solidFill>
                <a:latin typeface="Helvetica Neue"/>
                <a:ea typeface="Helvetica Neue"/>
                <a:cs typeface="Helvetica Neue"/>
                <a:sym typeface="Helvetica Neue"/>
              </a:defRPr>
            </a:lvl5pPr>
            <a:lvl6pPr marL="2514600" marR="0" lvl="5"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pPr>
              <a:spcAft>
                <a:spcPts val="1200"/>
              </a:spcAft>
            </a:pPr>
            <a:r>
              <a:rPr lang="en-US" sz="1600" dirty="0">
                <a:solidFill>
                  <a:schemeClr val="accent2"/>
                </a:solidFill>
                <a:latin typeface="+mn-lt"/>
                <a:cs typeface="Arial"/>
              </a:rPr>
              <a:t>Public Records: </a:t>
            </a:r>
          </a:p>
          <a:p>
            <a:pPr marL="225425" indent="-225425">
              <a:buClr>
                <a:schemeClr val="accent1"/>
              </a:buClr>
              <a:buFont typeface="Arial" charset="0"/>
              <a:buChar char="•"/>
            </a:pPr>
            <a:r>
              <a:rPr lang="en-US" sz="1600" b="0" dirty="0">
                <a:solidFill>
                  <a:schemeClr val="accent2"/>
                </a:solidFill>
                <a:latin typeface="+mn-lt"/>
                <a:cs typeface="Arial"/>
              </a:rPr>
              <a:t>Lawsuits and bankruptcies</a:t>
            </a:r>
          </a:p>
          <a:p>
            <a:pPr marL="225425" indent="-225425">
              <a:buClr>
                <a:schemeClr val="accent1"/>
              </a:buClr>
              <a:buFont typeface="Arial" charset="0"/>
              <a:buChar char="•"/>
            </a:pPr>
            <a:r>
              <a:rPr lang="en-US" sz="1600" b="0" dirty="0">
                <a:solidFill>
                  <a:schemeClr val="accent2"/>
                </a:solidFill>
                <a:latin typeface="+mn-lt"/>
                <a:cs typeface="Arial"/>
              </a:rPr>
              <a:t>Judgments</a:t>
            </a:r>
          </a:p>
          <a:p>
            <a:pPr marL="225425" indent="-225425">
              <a:buClr>
                <a:schemeClr val="accent1"/>
              </a:buClr>
              <a:buFont typeface="Arial" charset="0"/>
              <a:buChar char="•"/>
            </a:pPr>
            <a:r>
              <a:rPr lang="en-US" sz="1600" b="0" dirty="0">
                <a:solidFill>
                  <a:schemeClr val="accent2"/>
                </a:solidFill>
                <a:latin typeface="+mn-lt"/>
                <a:cs typeface="Arial"/>
              </a:rPr>
              <a:t>Delinquent or unpaid taxes</a:t>
            </a:r>
          </a:p>
        </p:txBody>
      </p:sp>
      <p:sp>
        <p:nvSpPr>
          <p:cNvPr id="13" name="Shape 153"/>
          <p:cNvSpPr txBox="1">
            <a:spLocks/>
          </p:cNvSpPr>
          <p:nvPr/>
        </p:nvSpPr>
        <p:spPr>
          <a:xfrm>
            <a:off x="1145566" y="3966396"/>
            <a:ext cx="3272320" cy="1590179"/>
          </a:xfrm>
          <a:prstGeom prst="rect">
            <a:avLst/>
          </a:prstGeom>
          <a:noFill/>
          <a:ln>
            <a:noFill/>
          </a:ln>
        </p:spPr>
        <p:txBody>
          <a:bodyPr lIns="0" tIns="0" rIns="0" bIns="0" anchor="t" anchorCtr="0">
            <a:spAutoFit/>
          </a:bodyPr>
          <a:lstStyle>
            <a:defPPr marR="0" lvl="0" algn="l" rtl="0">
              <a:lnSpc>
                <a:spcPct val="100000"/>
              </a:lnSpc>
              <a:spcBef>
                <a:spcPts val="0"/>
              </a:spcBef>
              <a:spcAft>
                <a:spcPts val="0"/>
              </a:spcAft>
            </a:defPPr>
            <a:lvl1pPr marL="0" marR="0" lvl="0" indent="0" algn="l" rtl="0">
              <a:lnSpc>
                <a:spcPct val="100000"/>
              </a:lnSpc>
              <a:spcBef>
                <a:spcPts val="400"/>
              </a:spcBef>
              <a:spcAft>
                <a:spcPts val="0"/>
              </a:spcAft>
              <a:buClr>
                <a:srgbClr val="262626"/>
              </a:buClr>
              <a:buFont typeface="Helvetica Neue"/>
              <a:buNone/>
              <a:defRPr sz="2000" b="1" i="0" u="none" strike="noStrike" cap="none">
                <a:solidFill>
                  <a:srgbClr val="262626"/>
                </a:solidFill>
                <a:latin typeface="Helvetica Neue"/>
                <a:ea typeface="Helvetica Neue"/>
                <a:cs typeface="Helvetica Neue"/>
                <a:sym typeface="Helvetica Neue"/>
              </a:defRPr>
            </a:lvl1pPr>
            <a:lvl2pPr marL="0" marR="0" lvl="1" indent="0" algn="l" rtl="0">
              <a:lnSpc>
                <a:spcPct val="120000"/>
              </a:lnSpc>
              <a:spcBef>
                <a:spcPts val="360"/>
              </a:spcBef>
              <a:spcAft>
                <a:spcPts val="0"/>
              </a:spcAft>
              <a:buClr>
                <a:srgbClr val="7F7F7F"/>
              </a:buClr>
              <a:buFont typeface="Helvetica Neue"/>
              <a:buNone/>
              <a:defRPr sz="1800" b="0" i="0" u="none" strike="noStrike" cap="none">
                <a:solidFill>
                  <a:srgbClr val="7F7F7F"/>
                </a:solidFill>
                <a:latin typeface="Helvetica Neue"/>
                <a:ea typeface="Helvetica Neue"/>
                <a:cs typeface="Helvetica Neue"/>
                <a:sym typeface="Helvetica Neue"/>
              </a:defRPr>
            </a:lvl2pPr>
            <a:lvl3pPr marL="1588" marR="0" lvl="2" indent="-1588" algn="l" rtl="0">
              <a:lnSpc>
                <a:spcPct val="100000"/>
              </a:lnSpc>
              <a:spcBef>
                <a:spcPts val="360"/>
              </a:spcBef>
              <a:spcAft>
                <a:spcPts val="0"/>
              </a:spcAft>
              <a:buClr>
                <a:srgbClr val="7F7F7F"/>
              </a:buClr>
              <a:buFont typeface="Helvetica Neue"/>
              <a:buNone/>
              <a:defRPr sz="1800" b="0" i="0" u="none" strike="noStrike" cap="none">
                <a:solidFill>
                  <a:srgbClr val="7F7F7F"/>
                </a:solidFill>
                <a:latin typeface="Helvetica Neue"/>
                <a:ea typeface="Helvetica Neue"/>
                <a:cs typeface="Helvetica Neue"/>
                <a:sym typeface="Helvetica Neue"/>
              </a:defRPr>
            </a:lvl3pPr>
            <a:lvl4pPr marL="1588" marR="0" lvl="3" indent="-1588" algn="l" rtl="0">
              <a:lnSpc>
                <a:spcPct val="100000"/>
              </a:lnSpc>
              <a:spcBef>
                <a:spcPts val="280"/>
              </a:spcBef>
              <a:spcAft>
                <a:spcPts val="0"/>
              </a:spcAft>
              <a:buClr>
                <a:srgbClr val="7F7F7F"/>
              </a:buClr>
              <a:buFont typeface="Helvetica Neue"/>
              <a:buNone/>
              <a:defRPr sz="1400" b="1" i="0" u="none" strike="noStrike" cap="none">
                <a:solidFill>
                  <a:srgbClr val="7F7F7F"/>
                </a:solidFill>
                <a:latin typeface="Helvetica Neue"/>
                <a:ea typeface="Helvetica Neue"/>
                <a:cs typeface="Helvetica Neue"/>
                <a:sym typeface="Helvetica Neue"/>
              </a:defRPr>
            </a:lvl4pPr>
            <a:lvl5pPr marL="3175" marR="0" lvl="4" indent="-3175" algn="l" rtl="0">
              <a:lnSpc>
                <a:spcPct val="100000"/>
              </a:lnSpc>
              <a:spcBef>
                <a:spcPts val="280"/>
              </a:spcBef>
              <a:spcAft>
                <a:spcPts val="0"/>
              </a:spcAft>
              <a:buClr>
                <a:srgbClr val="7F7F7F"/>
              </a:buClr>
              <a:buFont typeface="Helvetica Neue"/>
              <a:buNone/>
              <a:defRPr sz="1400" b="0" i="0" u="none" strike="noStrike" cap="none">
                <a:solidFill>
                  <a:srgbClr val="7F7F7F"/>
                </a:solidFill>
                <a:latin typeface="Helvetica Neue"/>
                <a:ea typeface="Helvetica Neue"/>
                <a:cs typeface="Helvetica Neue"/>
                <a:sym typeface="Helvetica Neue"/>
              </a:defRPr>
            </a:lvl5pPr>
            <a:lvl6pPr marL="2514600" marR="0" lvl="5"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pPr>
              <a:spcAft>
                <a:spcPts val="1200"/>
              </a:spcAft>
            </a:pPr>
            <a:r>
              <a:rPr lang="en-US" sz="1600" dirty="0">
                <a:solidFill>
                  <a:schemeClr val="accent2"/>
                </a:solidFill>
                <a:latin typeface="+mn-lt"/>
                <a:cs typeface="Arial"/>
              </a:rPr>
              <a:t>Personal Information: </a:t>
            </a:r>
          </a:p>
          <a:p>
            <a:pPr marL="225425" indent="-225425">
              <a:buClr>
                <a:schemeClr val="accent1"/>
              </a:buClr>
              <a:buFont typeface="Arial" charset="0"/>
              <a:buChar char="•"/>
            </a:pPr>
            <a:r>
              <a:rPr lang="en-US" sz="1600" b="0" dirty="0">
                <a:solidFill>
                  <a:schemeClr val="accent2"/>
                </a:solidFill>
                <a:latin typeface="+mn-lt"/>
                <a:cs typeface="Arial"/>
              </a:rPr>
              <a:t>Name and birthdate</a:t>
            </a:r>
          </a:p>
          <a:p>
            <a:pPr marL="225425" indent="-225425">
              <a:buClr>
                <a:schemeClr val="accent1"/>
              </a:buClr>
              <a:buFont typeface="Arial" charset="0"/>
              <a:buChar char="•"/>
            </a:pPr>
            <a:r>
              <a:rPr lang="en-US" sz="1600" b="0" dirty="0">
                <a:solidFill>
                  <a:schemeClr val="accent2"/>
                </a:solidFill>
                <a:latin typeface="+mn-lt"/>
                <a:cs typeface="Arial"/>
              </a:rPr>
              <a:t>Social Security number</a:t>
            </a:r>
          </a:p>
          <a:p>
            <a:pPr marL="225425" indent="-225425">
              <a:buClr>
                <a:schemeClr val="accent1"/>
              </a:buClr>
              <a:buFont typeface="Arial" charset="0"/>
              <a:buChar char="•"/>
            </a:pPr>
            <a:r>
              <a:rPr lang="en-US" sz="1600" b="0" dirty="0">
                <a:solidFill>
                  <a:schemeClr val="accent2"/>
                </a:solidFill>
                <a:latin typeface="+mn-lt"/>
                <a:cs typeface="Arial"/>
              </a:rPr>
              <a:t>Address</a:t>
            </a:r>
          </a:p>
          <a:p>
            <a:pPr marL="225425" indent="-225425">
              <a:buClr>
                <a:schemeClr val="accent1"/>
              </a:buClr>
              <a:buFont typeface="Arial" charset="0"/>
              <a:buChar char="•"/>
            </a:pPr>
            <a:r>
              <a:rPr lang="en-US" sz="1600" b="0" dirty="0">
                <a:solidFill>
                  <a:schemeClr val="accent2"/>
                </a:solidFill>
                <a:latin typeface="+mn-lt"/>
                <a:cs typeface="Arial"/>
              </a:rPr>
              <a:t>Name of spouse and/or employer</a:t>
            </a:r>
          </a:p>
        </p:txBody>
      </p:sp>
      <p:sp>
        <p:nvSpPr>
          <p:cNvPr id="14" name="Shape 153"/>
          <p:cNvSpPr txBox="1">
            <a:spLocks/>
          </p:cNvSpPr>
          <p:nvPr/>
        </p:nvSpPr>
        <p:spPr>
          <a:xfrm>
            <a:off x="5643938" y="1996238"/>
            <a:ext cx="2801421" cy="995144"/>
          </a:xfrm>
          <a:prstGeom prst="rect">
            <a:avLst/>
          </a:prstGeom>
          <a:noFill/>
          <a:ln>
            <a:noFill/>
          </a:ln>
        </p:spPr>
        <p:txBody>
          <a:bodyPr wrap="square" lIns="0" tIns="0" rIns="0" bIns="0" anchor="t" anchorCtr="0">
            <a:spAutoFit/>
          </a:bodyPr>
          <a:lstStyle>
            <a:defPPr marR="0" lvl="0" algn="l" rtl="0">
              <a:lnSpc>
                <a:spcPct val="100000"/>
              </a:lnSpc>
              <a:spcBef>
                <a:spcPts val="0"/>
              </a:spcBef>
              <a:spcAft>
                <a:spcPts val="0"/>
              </a:spcAft>
            </a:defPPr>
            <a:lvl1pPr marL="0" marR="0" lvl="0" indent="0" algn="l" rtl="0">
              <a:lnSpc>
                <a:spcPct val="100000"/>
              </a:lnSpc>
              <a:spcBef>
                <a:spcPts val="400"/>
              </a:spcBef>
              <a:spcAft>
                <a:spcPts val="0"/>
              </a:spcAft>
              <a:buClr>
                <a:srgbClr val="262626"/>
              </a:buClr>
              <a:buFont typeface="Helvetica Neue"/>
              <a:buNone/>
              <a:defRPr sz="2000" b="1" i="0" u="none" strike="noStrike" cap="none">
                <a:solidFill>
                  <a:srgbClr val="262626"/>
                </a:solidFill>
                <a:latin typeface="Helvetica Neue"/>
                <a:ea typeface="Helvetica Neue"/>
                <a:cs typeface="Helvetica Neue"/>
                <a:sym typeface="Helvetica Neue"/>
              </a:defRPr>
            </a:lvl1pPr>
            <a:lvl2pPr marL="0" marR="0" lvl="1" indent="0" algn="l" rtl="0">
              <a:lnSpc>
                <a:spcPct val="120000"/>
              </a:lnSpc>
              <a:spcBef>
                <a:spcPts val="360"/>
              </a:spcBef>
              <a:spcAft>
                <a:spcPts val="0"/>
              </a:spcAft>
              <a:buClr>
                <a:srgbClr val="7F7F7F"/>
              </a:buClr>
              <a:buFont typeface="Helvetica Neue"/>
              <a:buNone/>
              <a:defRPr sz="1800" b="0" i="0" u="none" strike="noStrike" cap="none">
                <a:solidFill>
                  <a:srgbClr val="7F7F7F"/>
                </a:solidFill>
                <a:latin typeface="Helvetica Neue"/>
                <a:ea typeface="Helvetica Neue"/>
                <a:cs typeface="Helvetica Neue"/>
                <a:sym typeface="Helvetica Neue"/>
              </a:defRPr>
            </a:lvl2pPr>
            <a:lvl3pPr marL="1588" marR="0" lvl="2" indent="-1588" algn="l" rtl="0">
              <a:lnSpc>
                <a:spcPct val="100000"/>
              </a:lnSpc>
              <a:spcBef>
                <a:spcPts val="360"/>
              </a:spcBef>
              <a:spcAft>
                <a:spcPts val="0"/>
              </a:spcAft>
              <a:buClr>
                <a:srgbClr val="7F7F7F"/>
              </a:buClr>
              <a:buFont typeface="Helvetica Neue"/>
              <a:buNone/>
              <a:defRPr sz="1800" b="0" i="0" u="none" strike="noStrike" cap="none">
                <a:solidFill>
                  <a:srgbClr val="7F7F7F"/>
                </a:solidFill>
                <a:latin typeface="Helvetica Neue"/>
                <a:ea typeface="Helvetica Neue"/>
                <a:cs typeface="Helvetica Neue"/>
                <a:sym typeface="Helvetica Neue"/>
              </a:defRPr>
            </a:lvl3pPr>
            <a:lvl4pPr marL="1588" marR="0" lvl="3" indent="-1588" algn="l" rtl="0">
              <a:lnSpc>
                <a:spcPct val="100000"/>
              </a:lnSpc>
              <a:spcBef>
                <a:spcPts val="280"/>
              </a:spcBef>
              <a:spcAft>
                <a:spcPts val="0"/>
              </a:spcAft>
              <a:buClr>
                <a:srgbClr val="7F7F7F"/>
              </a:buClr>
              <a:buFont typeface="Helvetica Neue"/>
              <a:buNone/>
              <a:defRPr sz="1400" b="1" i="0" u="none" strike="noStrike" cap="none">
                <a:solidFill>
                  <a:srgbClr val="7F7F7F"/>
                </a:solidFill>
                <a:latin typeface="Helvetica Neue"/>
                <a:ea typeface="Helvetica Neue"/>
                <a:cs typeface="Helvetica Neue"/>
                <a:sym typeface="Helvetica Neue"/>
              </a:defRPr>
            </a:lvl4pPr>
            <a:lvl5pPr marL="3175" marR="0" lvl="4" indent="-3175" algn="l" rtl="0">
              <a:lnSpc>
                <a:spcPct val="100000"/>
              </a:lnSpc>
              <a:spcBef>
                <a:spcPts val="280"/>
              </a:spcBef>
              <a:spcAft>
                <a:spcPts val="0"/>
              </a:spcAft>
              <a:buClr>
                <a:srgbClr val="7F7F7F"/>
              </a:buClr>
              <a:buFont typeface="Helvetica Neue"/>
              <a:buNone/>
              <a:defRPr sz="1400" b="0" i="0" u="none" strike="noStrike" cap="none">
                <a:solidFill>
                  <a:srgbClr val="7F7F7F"/>
                </a:solidFill>
                <a:latin typeface="Helvetica Neue"/>
                <a:ea typeface="Helvetica Neue"/>
                <a:cs typeface="Helvetica Neue"/>
                <a:sym typeface="Helvetica Neue"/>
              </a:defRPr>
            </a:lvl5pPr>
            <a:lvl6pPr marL="2514600" marR="0" lvl="5"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pPr>
              <a:spcAft>
                <a:spcPts val="1200"/>
              </a:spcAft>
            </a:pPr>
            <a:r>
              <a:rPr lang="en-US" sz="1600" dirty="0">
                <a:solidFill>
                  <a:schemeClr val="accent2"/>
                </a:solidFill>
                <a:latin typeface="+mn-lt"/>
                <a:cs typeface="Arial"/>
              </a:rPr>
              <a:t>Credit Accounts: </a:t>
            </a:r>
          </a:p>
          <a:p>
            <a:pPr marL="225425" indent="-225425">
              <a:buClr>
                <a:schemeClr val="accent1"/>
              </a:buClr>
              <a:buFont typeface="Arial" charset="0"/>
              <a:buChar char="•"/>
            </a:pPr>
            <a:r>
              <a:rPr lang="en-US" sz="1600" b="0" dirty="0">
                <a:solidFill>
                  <a:schemeClr val="accent2"/>
                </a:solidFill>
                <a:latin typeface="+mn-lt"/>
                <a:cs typeface="Arial"/>
              </a:rPr>
              <a:t>Debt status</a:t>
            </a:r>
          </a:p>
          <a:p>
            <a:pPr marL="225425" indent="-225425">
              <a:buClr>
                <a:schemeClr val="accent1"/>
              </a:buClr>
              <a:buFont typeface="Arial" charset="0"/>
              <a:buChar char="•"/>
            </a:pPr>
            <a:r>
              <a:rPr lang="en-US" sz="1600" b="0" dirty="0">
                <a:solidFill>
                  <a:schemeClr val="accent2"/>
                </a:solidFill>
                <a:latin typeface="+mn-lt"/>
                <a:cs typeface="Arial"/>
              </a:rPr>
              <a:t>Open and closed accounts</a:t>
            </a:r>
          </a:p>
        </p:txBody>
      </p:sp>
      <p:sp>
        <p:nvSpPr>
          <p:cNvPr id="15" name="Shape 153"/>
          <p:cNvSpPr txBox="1">
            <a:spLocks/>
          </p:cNvSpPr>
          <p:nvPr/>
        </p:nvSpPr>
        <p:spPr>
          <a:xfrm>
            <a:off x="5643938" y="3966396"/>
            <a:ext cx="2801421" cy="1436291"/>
          </a:xfrm>
          <a:prstGeom prst="rect">
            <a:avLst/>
          </a:prstGeom>
          <a:noFill/>
          <a:ln>
            <a:noFill/>
          </a:ln>
        </p:spPr>
        <p:txBody>
          <a:bodyPr wrap="square" lIns="0" tIns="0" rIns="0" bIns="0" anchor="t" anchorCtr="0">
            <a:spAutoFit/>
          </a:bodyPr>
          <a:lstStyle>
            <a:defPPr marR="0" lvl="0" algn="l" rtl="0">
              <a:lnSpc>
                <a:spcPct val="100000"/>
              </a:lnSpc>
              <a:spcBef>
                <a:spcPts val="0"/>
              </a:spcBef>
              <a:spcAft>
                <a:spcPts val="0"/>
              </a:spcAft>
            </a:defPPr>
            <a:lvl1pPr marL="0" marR="0" lvl="0" indent="0" algn="l" rtl="0">
              <a:lnSpc>
                <a:spcPct val="100000"/>
              </a:lnSpc>
              <a:spcBef>
                <a:spcPts val="400"/>
              </a:spcBef>
              <a:spcAft>
                <a:spcPts val="0"/>
              </a:spcAft>
              <a:buClr>
                <a:srgbClr val="262626"/>
              </a:buClr>
              <a:buFont typeface="Helvetica Neue"/>
              <a:buNone/>
              <a:defRPr sz="2000" b="1" i="0" u="none" strike="noStrike" cap="none">
                <a:solidFill>
                  <a:srgbClr val="262626"/>
                </a:solidFill>
                <a:latin typeface="Helvetica Neue"/>
                <a:ea typeface="Helvetica Neue"/>
                <a:cs typeface="Helvetica Neue"/>
                <a:sym typeface="Helvetica Neue"/>
              </a:defRPr>
            </a:lvl1pPr>
            <a:lvl2pPr marL="0" marR="0" lvl="1" indent="0" algn="l" rtl="0">
              <a:lnSpc>
                <a:spcPct val="120000"/>
              </a:lnSpc>
              <a:spcBef>
                <a:spcPts val="360"/>
              </a:spcBef>
              <a:spcAft>
                <a:spcPts val="0"/>
              </a:spcAft>
              <a:buClr>
                <a:srgbClr val="7F7F7F"/>
              </a:buClr>
              <a:buFont typeface="Helvetica Neue"/>
              <a:buNone/>
              <a:defRPr sz="1800" b="0" i="0" u="none" strike="noStrike" cap="none">
                <a:solidFill>
                  <a:srgbClr val="7F7F7F"/>
                </a:solidFill>
                <a:latin typeface="Helvetica Neue"/>
                <a:ea typeface="Helvetica Neue"/>
                <a:cs typeface="Helvetica Neue"/>
                <a:sym typeface="Helvetica Neue"/>
              </a:defRPr>
            </a:lvl2pPr>
            <a:lvl3pPr marL="1588" marR="0" lvl="2" indent="-1588" algn="l" rtl="0">
              <a:lnSpc>
                <a:spcPct val="100000"/>
              </a:lnSpc>
              <a:spcBef>
                <a:spcPts val="360"/>
              </a:spcBef>
              <a:spcAft>
                <a:spcPts val="0"/>
              </a:spcAft>
              <a:buClr>
                <a:srgbClr val="7F7F7F"/>
              </a:buClr>
              <a:buFont typeface="Helvetica Neue"/>
              <a:buNone/>
              <a:defRPr sz="1800" b="0" i="0" u="none" strike="noStrike" cap="none">
                <a:solidFill>
                  <a:srgbClr val="7F7F7F"/>
                </a:solidFill>
                <a:latin typeface="Helvetica Neue"/>
                <a:ea typeface="Helvetica Neue"/>
                <a:cs typeface="Helvetica Neue"/>
                <a:sym typeface="Helvetica Neue"/>
              </a:defRPr>
            </a:lvl3pPr>
            <a:lvl4pPr marL="1588" marR="0" lvl="3" indent="-1588" algn="l" rtl="0">
              <a:lnSpc>
                <a:spcPct val="100000"/>
              </a:lnSpc>
              <a:spcBef>
                <a:spcPts val="280"/>
              </a:spcBef>
              <a:spcAft>
                <a:spcPts val="0"/>
              </a:spcAft>
              <a:buClr>
                <a:srgbClr val="7F7F7F"/>
              </a:buClr>
              <a:buFont typeface="Helvetica Neue"/>
              <a:buNone/>
              <a:defRPr sz="1400" b="1" i="0" u="none" strike="noStrike" cap="none">
                <a:solidFill>
                  <a:srgbClr val="7F7F7F"/>
                </a:solidFill>
                <a:latin typeface="Helvetica Neue"/>
                <a:ea typeface="Helvetica Neue"/>
                <a:cs typeface="Helvetica Neue"/>
                <a:sym typeface="Helvetica Neue"/>
              </a:defRPr>
            </a:lvl4pPr>
            <a:lvl5pPr marL="3175" marR="0" lvl="4" indent="-3175" algn="l" rtl="0">
              <a:lnSpc>
                <a:spcPct val="100000"/>
              </a:lnSpc>
              <a:spcBef>
                <a:spcPts val="280"/>
              </a:spcBef>
              <a:spcAft>
                <a:spcPts val="0"/>
              </a:spcAft>
              <a:buClr>
                <a:srgbClr val="7F7F7F"/>
              </a:buClr>
              <a:buFont typeface="Helvetica Neue"/>
              <a:buNone/>
              <a:defRPr sz="1400" b="0" i="0" u="none" strike="noStrike" cap="none">
                <a:solidFill>
                  <a:srgbClr val="7F7F7F"/>
                </a:solidFill>
                <a:latin typeface="Helvetica Neue"/>
                <a:ea typeface="Helvetica Neue"/>
                <a:cs typeface="Helvetica Neue"/>
                <a:sym typeface="Helvetica Neue"/>
              </a:defRPr>
            </a:lvl5pPr>
            <a:lvl6pPr marL="2514600" marR="0" lvl="5"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pPr>
              <a:spcAft>
                <a:spcPts val="1200"/>
              </a:spcAft>
            </a:pPr>
            <a:r>
              <a:rPr lang="en-US" sz="1600" dirty="0">
                <a:solidFill>
                  <a:schemeClr val="accent2"/>
                </a:solidFill>
                <a:latin typeface="+mn-lt"/>
                <a:cs typeface="Arial"/>
              </a:rPr>
              <a:t>Credit Inquiries: </a:t>
            </a:r>
          </a:p>
          <a:p>
            <a:pPr marL="225425" indent="-225425">
              <a:buClr>
                <a:schemeClr val="accent1"/>
              </a:buClr>
              <a:buFont typeface="Arial" charset="0"/>
              <a:buChar char="•"/>
            </a:pPr>
            <a:r>
              <a:rPr lang="en-US" sz="1600" b="0" dirty="0">
                <a:solidFill>
                  <a:schemeClr val="accent2"/>
                </a:solidFill>
                <a:latin typeface="+mn-lt"/>
                <a:cs typeface="Arial"/>
              </a:rPr>
              <a:t>Organizations, people, or agencies that have requested to verify your credit in the past two years</a:t>
            </a:r>
          </a:p>
        </p:txBody>
      </p:sp>
      <p:grpSp>
        <p:nvGrpSpPr>
          <p:cNvPr id="16" name="Group 193"/>
          <p:cNvGrpSpPr>
            <a:grpSpLocks noChangeAspect="1"/>
          </p:cNvGrpSpPr>
          <p:nvPr/>
        </p:nvGrpSpPr>
        <p:grpSpPr bwMode="auto">
          <a:xfrm>
            <a:off x="4959004" y="1995311"/>
            <a:ext cx="481013" cy="481013"/>
            <a:chOff x="5305" y="1179"/>
            <a:chExt cx="303" cy="303"/>
          </a:xfrm>
          <a:solidFill>
            <a:schemeClr val="accent1"/>
          </a:solidFill>
        </p:grpSpPr>
        <p:sp>
          <p:nvSpPr>
            <p:cNvPr id="17" name="Freeform 196"/>
            <p:cNvSpPr>
              <a:spLocks noEditPoints="1"/>
            </p:cNvSpPr>
            <p:nvPr/>
          </p:nvSpPr>
          <p:spPr bwMode="auto">
            <a:xfrm>
              <a:off x="5305" y="1179"/>
              <a:ext cx="303" cy="303"/>
            </a:xfrm>
            <a:custGeom>
              <a:avLst/>
              <a:gdLst>
                <a:gd name="T0" fmla="*/ 834 w 3334"/>
                <a:gd name="T1" fmla="*/ 3096 h 3334"/>
                <a:gd name="T2" fmla="*/ 2620 w 3334"/>
                <a:gd name="T3" fmla="*/ 2858 h 3334"/>
                <a:gd name="T4" fmla="*/ 834 w 3334"/>
                <a:gd name="T5" fmla="*/ 2858 h 3334"/>
                <a:gd name="T6" fmla="*/ 120 w 3334"/>
                <a:gd name="T7" fmla="*/ 2858 h 3334"/>
                <a:gd name="T8" fmla="*/ 2501 w 3334"/>
                <a:gd name="T9" fmla="*/ 2620 h 3334"/>
                <a:gd name="T10" fmla="*/ 1429 w 3334"/>
                <a:gd name="T11" fmla="*/ 2620 h 3334"/>
                <a:gd name="T12" fmla="*/ 358 w 3334"/>
                <a:gd name="T13" fmla="*/ 2620 h 3334"/>
                <a:gd name="T14" fmla="*/ 2620 w 3334"/>
                <a:gd name="T15" fmla="*/ 1548 h 3334"/>
                <a:gd name="T16" fmla="*/ 1549 w 3334"/>
                <a:gd name="T17" fmla="*/ 1548 h 3334"/>
                <a:gd name="T18" fmla="*/ 476 w 3334"/>
                <a:gd name="T19" fmla="*/ 1548 h 3334"/>
                <a:gd name="T20" fmla="*/ 2501 w 3334"/>
                <a:gd name="T21" fmla="*/ 1309 h 3334"/>
                <a:gd name="T22" fmla="*/ 2000 w 3334"/>
                <a:gd name="T23" fmla="*/ 1536 h 3334"/>
                <a:gd name="T24" fmla="*/ 1966 w 3334"/>
                <a:gd name="T25" fmla="*/ 2500 h 3334"/>
                <a:gd name="T26" fmla="*/ 2025 w 3334"/>
                <a:gd name="T27" fmla="*/ 2561 h 3334"/>
                <a:gd name="T28" fmla="*/ 2393 w 3334"/>
                <a:gd name="T29" fmla="*/ 2525 h 3334"/>
                <a:gd name="T30" fmla="*/ 2501 w 3334"/>
                <a:gd name="T31" fmla="*/ 1548 h 3334"/>
                <a:gd name="T32" fmla="*/ 2385 w 3334"/>
                <a:gd name="T33" fmla="*/ 1507 h 3334"/>
                <a:gd name="T34" fmla="*/ 1429 w 3334"/>
                <a:gd name="T35" fmla="*/ 1429 h 3334"/>
                <a:gd name="T36" fmla="*/ 953 w 3334"/>
                <a:gd name="T37" fmla="*/ 1488 h 3334"/>
                <a:gd name="T38" fmla="*/ 893 w 3334"/>
                <a:gd name="T39" fmla="*/ 1548 h 3334"/>
                <a:gd name="T40" fmla="*/ 929 w 3334"/>
                <a:gd name="T41" fmla="*/ 2512 h 3334"/>
                <a:gd name="T42" fmla="*/ 1310 w 3334"/>
                <a:gd name="T43" fmla="*/ 2738 h 3334"/>
                <a:gd name="T44" fmla="*/ 1351 w 3334"/>
                <a:gd name="T45" fmla="*/ 2503 h 3334"/>
                <a:gd name="T46" fmla="*/ 1351 w 3334"/>
                <a:gd name="T47" fmla="*/ 1544 h 3334"/>
                <a:gd name="T48" fmla="*/ 1310 w 3334"/>
                <a:gd name="T49" fmla="*/ 1309 h 3334"/>
                <a:gd name="T50" fmla="*/ 834 w 3334"/>
                <a:gd name="T51" fmla="*/ 1309 h 3334"/>
                <a:gd name="T52" fmla="*/ 3216 w 3334"/>
                <a:gd name="T53" fmla="*/ 1071 h 3334"/>
                <a:gd name="T54" fmla="*/ 1667 w 3334"/>
                <a:gd name="T55" fmla="*/ 128 h 3334"/>
                <a:gd name="T56" fmla="*/ 3307 w 3334"/>
                <a:gd name="T57" fmla="*/ 962 h 3334"/>
                <a:gd name="T58" fmla="*/ 3321 w 3334"/>
                <a:gd name="T59" fmla="*/ 974 h 3334"/>
                <a:gd name="T60" fmla="*/ 3328 w 3334"/>
                <a:gd name="T61" fmla="*/ 984 h 3334"/>
                <a:gd name="T62" fmla="*/ 3333 w 3334"/>
                <a:gd name="T63" fmla="*/ 1000 h 3334"/>
                <a:gd name="T64" fmla="*/ 3334 w 3334"/>
                <a:gd name="T65" fmla="*/ 1012 h 3334"/>
                <a:gd name="T66" fmla="*/ 3294 w 3334"/>
                <a:gd name="T67" fmla="*/ 1306 h 3334"/>
                <a:gd name="T68" fmla="*/ 3085 w 3334"/>
                <a:gd name="T69" fmla="*/ 1524 h 3334"/>
                <a:gd name="T70" fmla="*/ 2978 w 3334"/>
                <a:gd name="T71" fmla="*/ 2500 h 3334"/>
                <a:gd name="T72" fmla="*/ 3094 w 3334"/>
                <a:gd name="T73" fmla="*/ 2541 h 3334"/>
                <a:gd name="T74" fmla="*/ 3310 w 3334"/>
                <a:gd name="T75" fmla="*/ 2750 h 3334"/>
                <a:gd name="T76" fmla="*/ 3332 w 3334"/>
                <a:gd name="T77" fmla="*/ 3294 h 3334"/>
                <a:gd name="T78" fmla="*/ 59 w 3334"/>
                <a:gd name="T79" fmla="*/ 3334 h 3334"/>
                <a:gd name="T80" fmla="*/ 0 w 3334"/>
                <a:gd name="T81" fmla="*/ 3275 h 3334"/>
                <a:gd name="T82" fmla="*/ 41 w 3334"/>
                <a:gd name="T83" fmla="*/ 2742 h 3334"/>
                <a:gd name="T84" fmla="*/ 250 w 3334"/>
                <a:gd name="T85" fmla="*/ 2525 h 3334"/>
                <a:gd name="T86" fmla="*/ 358 w 3334"/>
                <a:gd name="T87" fmla="*/ 1548 h 3334"/>
                <a:gd name="T88" fmla="*/ 241 w 3334"/>
                <a:gd name="T89" fmla="*/ 1507 h 3334"/>
                <a:gd name="T90" fmla="*/ 25 w 3334"/>
                <a:gd name="T91" fmla="*/ 1298 h 3334"/>
                <a:gd name="T92" fmla="*/ 0 w 3334"/>
                <a:gd name="T93" fmla="*/ 1012 h 3334"/>
                <a:gd name="T94" fmla="*/ 3 w 3334"/>
                <a:gd name="T95" fmla="*/ 994 h 3334"/>
                <a:gd name="T96" fmla="*/ 8 w 3334"/>
                <a:gd name="T97" fmla="*/ 983 h 3334"/>
                <a:gd name="T98" fmla="*/ 18 w 3334"/>
                <a:gd name="T99" fmla="*/ 969 h 3334"/>
                <a:gd name="T100" fmla="*/ 29 w 3334"/>
                <a:gd name="T101" fmla="*/ 961 h 3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334" h="3334">
                  <a:moveTo>
                    <a:pt x="834" y="3096"/>
                  </a:moveTo>
                  <a:lnTo>
                    <a:pt x="834" y="3215"/>
                  </a:lnTo>
                  <a:lnTo>
                    <a:pt x="2501" y="3215"/>
                  </a:lnTo>
                  <a:lnTo>
                    <a:pt x="2501" y="3096"/>
                  </a:lnTo>
                  <a:lnTo>
                    <a:pt x="834" y="3096"/>
                  </a:lnTo>
                  <a:close/>
                  <a:moveTo>
                    <a:pt x="2620" y="2858"/>
                  </a:moveTo>
                  <a:lnTo>
                    <a:pt x="2620" y="3215"/>
                  </a:lnTo>
                  <a:lnTo>
                    <a:pt x="3216" y="3215"/>
                  </a:lnTo>
                  <a:lnTo>
                    <a:pt x="3216" y="2858"/>
                  </a:lnTo>
                  <a:lnTo>
                    <a:pt x="2620" y="2858"/>
                  </a:lnTo>
                  <a:close/>
                  <a:moveTo>
                    <a:pt x="834" y="2858"/>
                  </a:moveTo>
                  <a:lnTo>
                    <a:pt x="834" y="2977"/>
                  </a:lnTo>
                  <a:lnTo>
                    <a:pt x="2501" y="2977"/>
                  </a:lnTo>
                  <a:lnTo>
                    <a:pt x="2501" y="2858"/>
                  </a:lnTo>
                  <a:lnTo>
                    <a:pt x="834" y="2858"/>
                  </a:lnTo>
                  <a:close/>
                  <a:moveTo>
                    <a:pt x="120" y="2858"/>
                  </a:moveTo>
                  <a:lnTo>
                    <a:pt x="120" y="3215"/>
                  </a:lnTo>
                  <a:lnTo>
                    <a:pt x="715" y="3215"/>
                  </a:lnTo>
                  <a:lnTo>
                    <a:pt x="715" y="2858"/>
                  </a:lnTo>
                  <a:lnTo>
                    <a:pt x="120" y="2858"/>
                  </a:lnTo>
                  <a:close/>
                  <a:moveTo>
                    <a:pt x="2501" y="2620"/>
                  </a:moveTo>
                  <a:lnTo>
                    <a:pt x="2501" y="2738"/>
                  </a:lnTo>
                  <a:lnTo>
                    <a:pt x="2978" y="2738"/>
                  </a:lnTo>
                  <a:lnTo>
                    <a:pt x="2978" y="2620"/>
                  </a:lnTo>
                  <a:lnTo>
                    <a:pt x="2501" y="2620"/>
                  </a:lnTo>
                  <a:close/>
                  <a:moveTo>
                    <a:pt x="1429" y="2620"/>
                  </a:moveTo>
                  <a:lnTo>
                    <a:pt x="1429" y="2738"/>
                  </a:lnTo>
                  <a:lnTo>
                    <a:pt x="1905" y="2738"/>
                  </a:lnTo>
                  <a:lnTo>
                    <a:pt x="1905" y="2620"/>
                  </a:lnTo>
                  <a:lnTo>
                    <a:pt x="1429" y="2620"/>
                  </a:lnTo>
                  <a:close/>
                  <a:moveTo>
                    <a:pt x="358" y="2620"/>
                  </a:moveTo>
                  <a:lnTo>
                    <a:pt x="358" y="2738"/>
                  </a:lnTo>
                  <a:lnTo>
                    <a:pt x="834" y="2738"/>
                  </a:lnTo>
                  <a:lnTo>
                    <a:pt x="834" y="2620"/>
                  </a:lnTo>
                  <a:lnTo>
                    <a:pt x="358" y="2620"/>
                  </a:lnTo>
                  <a:close/>
                  <a:moveTo>
                    <a:pt x="2620" y="1548"/>
                  </a:moveTo>
                  <a:lnTo>
                    <a:pt x="2620" y="2500"/>
                  </a:lnTo>
                  <a:lnTo>
                    <a:pt x="2858" y="2500"/>
                  </a:lnTo>
                  <a:lnTo>
                    <a:pt x="2858" y="1548"/>
                  </a:lnTo>
                  <a:lnTo>
                    <a:pt x="2620" y="1548"/>
                  </a:lnTo>
                  <a:close/>
                  <a:moveTo>
                    <a:pt x="1549" y="1548"/>
                  </a:moveTo>
                  <a:lnTo>
                    <a:pt x="1549" y="2500"/>
                  </a:lnTo>
                  <a:lnTo>
                    <a:pt x="1787" y="2500"/>
                  </a:lnTo>
                  <a:lnTo>
                    <a:pt x="1787" y="1548"/>
                  </a:lnTo>
                  <a:lnTo>
                    <a:pt x="1549" y="1548"/>
                  </a:lnTo>
                  <a:close/>
                  <a:moveTo>
                    <a:pt x="476" y="1548"/>
                  </a:moveTo>
                  <a:lnTo>
                    <a:pt x="476" y="2500"/>
                  </a:lnTo>
                  <a:lnTo>
                    <a:pt x="715" y="2500"/>
                  </a:lnTo>
                  <a:lnTo>
                    <a:pt x="715" y="1548"/>
                  </a:lnTo>
                  <a:lnTo>
                    <a:pt x="476" y="1548"/>
                  </a:lnTo>
                  <a:close/>
                  <a:moveTo>
                    <a:pt x="2501" y="1309"/>
                  </a:moveTo>
                  <a:lnTo>
                    <a:pt x="2501" y="1429"/>
                  </a:lnTo>
                  <a:lnTo>
                    <a:pt x="2978" y="1429"/>
                  </a:lnTo>
                  <a:lnTo>
                    <a:pt x="2978" y="1309"/>
                  </a:lnTo>
                  <a:lnTo>
                    <a:pt x="2501" y="1309"/>
                  </a:lnTo>
                  <a:close/>
                  <a:moveTo>
                    <a:pt x="2025" y="1309"/>
                  </a:moveTo>
                  <a:lnTo>
                    <a:pt x="2025" y="1488"/>
                  </a:lnTo>
                  <a:lnTo>
                    <a:pt x="2022" y="1507"/>
                  </a:lnTo>
                  <a:lnTo>
                    <a:pt x="2013" y="1524"/>
                  </a:lnTo>
                  <a:lnTo>
                    <a:pt x="2000" y="1536"/>
                  </a:lnTo>
                  <a:lnTo>
                    <a:pt x="1984" y="1544"/>
                  </a:lnTo>
                  <a:lnTo>
                    <a:pt x="1966" y="1548"/>
                  </a:lnTo>
                  <a:lnTo>
                    <a:pt x="1905" y="1548"/>
                  </a:lnTo>
                  <a:lnTo>
                    <a:pt x="1905" y="2500"/>
                  </a:lnTo>
                  <a:lnTo>
                    <a:pt x="1966" y="2500"/>
                  </a:lnTo>
                  <a:lnTo>
                    <a:pt x="1984" y="2503"/>
                  </a:lnTo>
                  <a:lnTo>
                    <a:pt x="2000" y="2512"/>
                  </a:lnTo>
                  <a:lnTo>
                    <a:pt x="2013" y="2525"/>
                  </a:lnTo>
                  <a:lnTo>
                    <a:pt x="2022" y="2541"/>
                  </a:lnTo>
                  <a:lnTo>
                    <a:pt x="2025" y="2561"/>
                  </a:lnTo>
                  <a:lnTo>
                    <a:pt x="2025" y="2738"/>
                  </a:lnTo>
                  <a:lnTo>
                    <a:pt x="2382" y="2738"/>
                  </a:lnTo>
                  <a:lnTo>
                    <a:pt x="2382" y="2561"/>
                  </a:lnTo>
                  <a:lnTo>
                    <a:pt x="2385" y="2541"/>
                  </a:lnTo>
                  <a:lnTo>
                    <a:pt x="2393" y="2525"/>
                  </a:lnTo>
                  <a:lnTo>
                    <a:pt x="2407" y="2512"/>
                  </a:lnTo>
                  <a:lnTo>
                    <a:pt x="2423" y="2503"/>
                  </a:lnTo>
                  <a:lnTo>
                    <a:pt x="2442" y="2500"/>
                  </a:lnTo>
                  <a:lnTo>
                    <a:pt x="2501" y="2500"/>
                  </a:lnTo>
                  <a:lnTo>
                    <a:pt x="2501" y="1548"/>
                  </a:lnTo>
                  <a:lnTo>
                    <a:pt x="2442" y="1548"/>
                  </a:lnTo>
                  <a:lnTo>
                    <a:pt x="2423" y="1544"/>
                  </a:lnTo>
                  <a:lnTo>
                    <a:pt x="2407" y="1536"/>
                  </a:lnTo>
                  <a:lnTo>
                    <a:pt x="2393" y="1524"/>
                  </a:lnTo>
                  <a:lnTo>
                    <a:pt x="2385" y="1507"/>
                  </a:lnTo>
                  <a:lnTo>
                    <a:pt x="2382" y="1488"/>
                  </a:lnTo>
                  <a:lnTo>
                    <a:pt x="2382" y="1309"/>
                  </a:lnTo>
                  <a:lnTo>
                    <a:pt x="2025" y="1309"/>
                  </a:lnTo>
                  <a:close/>
                  <a:moveTo>
                    <a:pt x="1429" y="1309"/>
                  </a:moveTo>
                  <a:lnTo>
                    <a:pt x="1429" y="1429"/>
                  </a:lnTo>
                  <a:lnTo>
                    <a:pt x="1905" y="1429"/>
                  </a:lnTo>
                  <a:lnTo>
                    <a:pt x="1905" y="1309"/>
                  </a:lnTo>
                  <a:lnTo>
                    <a:pt x="1429" y="1309"/>
                  </a:lnTo>
                  <a:close/>
                  <a:moveTo>
                    <a:pt x="953" y="1309"/>
                  </a:moveTo>
                  <a:lnTo>
                    <a:pt x="953" y="1488"/>
                  </a:lnTo>
                  <a:lnTo>
                    <a:pt x="950" y="1507"/>
                  </a:lnTo>
                  <a:lnTo>
                    <a:pt x="941" y="1524"/>
                  </a:lnTo>
                  <a:lnTo>
                    <a:pt x="929" y="1536"/>
                  </a:lnTo>
                  <a:lnTo>
                    <a:pt x="912" y="1544"/>
                  </a:lnTo>
                  <a:lnTo>
                    <a:pt x="893" y="1548"/>
                  </a:lnTo>
                  <a:lnTo>
                    <a:pt x="834" y="1548"/>
                  </a:lnTo>
                  <a:lnTo>
                    <a:pt x="834" y="2500"/>
                  </a:lnTo>
                  <a:lnTo>
                    <a:pt x="893" y="2500"/>
                  </a:lnTo>
                  <a:lnTo>
                    <a:pt x="912" y="2503"/>
                  </a:lnTo>
                  <a:lnTo>
                    <a:pt x="929" y="2512"/>
                  </a:lnTo>
                  <a:lnTo>
                    <a:pt x="941" y="2525"/>
                  </a:lnTo>
                  <a:lnTo>
                    <a:pt x="950" y="2541"/>
                  </a:lnTo>
                  <a:lnTo>
                    <a:pt x="953" y="2561"/>
                  </a:lnTo>
                  <a:lnTo>
                    <a:pt x="953" y="2738"/>
                  </a:lnTo>
                  <a:lnTo>
                    <a:pt x="1310" y="2738"/>
                  </a:lnTo>
                  <a:lnTo>
                    <a:pt x="1310" y="2561"/>
                  </a:lnTo>
                  <a:lnTo>
                    <a:pt x="1314" y="2541"/>
                  </a:lnTo>
                  <a:lnTo>
                    <a:pt x="1322" y="2525"/>
                  </a:lnTo>
                  <a:lnTo>
                    <a:pt x="1334" y="2512"/>
                  </a:lnTo>
                  <a:lnTo>
                    <a:pt x="1351" y="2503"/>
                  </a:lnTo>
                  <a:lnTo>
                    <a:pt x="1370" y="2500"/>
                  </a:lnTo>
                  <a:lnTo>
                    <a:pt x="1429" y="2500"/>
                  </a:lnTo>
                  <a:lnTo>
                    <a:pt x="1429" y="1548"/>
                  </a:lnTo>
                  <a:lnTo>
                    <a:pt x="1370" y="1548"/>
                  </a:lnTo>
                  <a:lnTo>
                    <a:pt x="1351" y="1544"/>
                  </a:lnTo>
                  <a:lnTo>
                    <a:pt x="1334" y="1536"/>
                  </a:lnTo>
                  <a:lnTo>
                    <a:pt x="1322" y="1524"/>
                  </a:lnTo>
                  <a:lnTo>
                    <a:pt x="1314" y="1507"/>
                  </a:lnTo>
                  <a:lnTo>
                    <a:pt x="1310" y="1488"/>
                  </a:lnTo>
                  <a:lnTo>
                    <a:pt x="1310" y="1309"/>
                  </a:lnTo>
                  <a:lnTo>
                    <a:pt x="953" y="1309"/>
                  </a:lnTo>
                  <a:close/>
                  <a:moveTo>
                    <a:pt x="358" y="1309"/>
                  </a:moveTo>
                  <a:lnTo>
                    <a:pt x="358" y="1429"/>
                  </a:lnTo>
                  <a:lnTo>
                    <a:pt x="834" y="1429"/>
                  </a:lnTo>
                  <a:lnTo>
                    <a:pt x="834" y="1309"/>
                  </a:lnTo>
                  <a:lnTo>
                    <a:pt x="358" y="1309"/>
                  </a:lnTo>
                  <a:close/>
                  <a:moveTo>
                    <a:pt x="120" y="1071"/>
                  </a:moveTo>
                  <a:lnTo>
                    <a:pt x="120" y="1191"/>
                  </a:lnTo>
                  <a:lnTo>
                    <a:pt x="3216" y="1191"/>
                  </a:lnTo>
                  <a:lnTo>
                    <a:pt x="3216" y="1071"/>
                  </a:lnTo>
                  <a:lnTo>
                    <a:pt x="120" y="1071"/>
                  </a:lnTo>
                  <a:close/>
                  <a:moveTo>
                    <a:pt x="1667" y="128"/>
                  </a:moveTo>
                  <a:lnTo>
                    <a:pt x="277" y="953"/>
                  </a:lnTo>
                  <a:lnTo>
                    <a:pt x="3058" y="953"/>
                  </a:lnTo>
                  <a:lnTo>
                    <a:pt x="1667" y="128"/>
                  </a:lnTo>
                  <a:close/>
                  <a:moveTo>
                    <a:pt x="1667" y="0"/>
                  </a:moveTo>
                  <a:lnTo>
                    <a:pt x="1683" y="2"/>
                  </a:lnTo>
                  <a:lnTo>
                    <a:pt x="1698" y="8"/>
                  </a:lnTo>
                  <a:lnTo>
                    <a:pt x="3305" y="961"/>
                  </a:lnTo>
                  <a:lnTo>
                    <a:pt x="3307" y="962"/>
                  </a:lnTo>
                  <a:lnTo>
                    <a:pt x="3309" y="963"/>
                  </a:lnTo>
                  <a:lnTo>
                    <a:pt x="3312" y="965"/>
                  </a:lnTo>
                  <a:lnTo>
                    <a:pt x="3313" y="966"/>
                  </a:lnTo>
                  <a:lnTo>
                    <a:pt x="3318" y="969"/>
                  </a:lnTo>
                  <a:lnTo>
                    <a:pt x="3321" y="974"/>
                  </a:lnTo>
                  <a:lnTo>
                    <a:pt x="3322" y="975"/>
                  </a:lnTo>
                  <a:lnTo>
                    <a:pt x="3324" y="978"/>
                  </a:lnTo>
                  <a:lnTo>
                    <a:pt x="3325" y="980"/>
                  </a:lnTo>
                  <a:lnTo>
                    <a:pt x="3327" y="983"/>
                  </a:lnTo>
                  <a:lnTo>
                    <a:pt x="3328" y="984"/>
                  </a:lnTo>
                  <a:lnTo>
                    <a:pt x="3329" y="988"/>
                  </a:lnTo>
                  <a:lnTo>
                    <a:pt x="3330" y="989"/>
                  </a:lnTo>
                  <a:lnTo>
                    <a:pt x="3332" y="994"/>
                  </a:lnTo>
                  <a:lnTo>
                    <a:pt x="3332" y="994"/>
                  </a:lnTo>
                  <a:lnTo>
                    <a:pt x="3333" y="1000"/>
                  </a:lnTo>
                  <a:lnTo>
                    <a:pt x="3333" y="1001"/>
                  </a:lnTo>
                  <a:lnTo>
                    <a:pt x="3334" y="1006"/>
                  </a:lnTo>
                  <a:lnTo>
                    <a:pt x="3334" y="1007"/>
                  </a:lnTo>
                  <a:lnTo>
                    <a:pt x="3334" y="1012"/>
                  </a:lnTo>
                  <a:lnTo>
                    <a:pt x="3334" y="1012"/>
                  </a:lnTo>
                  <a:lnTo>
                    <a:pt x="3334" y="1250"/>
                  </a:lnTo>
                  <a:lnTo>
                    <a:pt x="3332" y="1269"/>
                  </a:lnTo>
                  <a:lnTo>
                    <a:pt x="3323" y="1286"/>
                  </a:lnTo>
                  <a:lnTo>
                    <a:pt x="3310" y="1298"/>
                  </a:lnTo>
                  <a:lnTo>
                    <a:pt x="3294" y="1306"/>
                  </a:lnTo>
                  <a:lnTo>
                    <a:pt x="3275" y="1309"/>
                  </a:lnTo>
                  <a:lnTo>
                    <a:pt x="3096" y="1309"/>
                  </a:lnTo>
                  <a:lnTo>
                    <a:pt x="3096" y="1488"/>
                  </a:lnTo>
                  <a:lnTo>
                    <a:pt x="3094" y="1507"/>
                  </a:lnTo>
                  <a:lnTo>
                    <a:pt x="3085" y="1524"/>
                  </a:lnTo>
                  <a:lnTo>
                    <a:pt x="3072" y="1536"/>
                  </a:lnTo>
                  <a:lnTo>
                    <a:pt x="3056" y="1544"/>
                  </a:lnTo>
                  <a:lnTo>
                    <a:pt x="3037" y="1548"/>
                  </a:lnTo>
                  <a:lnTo>
                    <a:pt x="2978" y="1548"/>
                  </a:lnTo>
                  <a:lnTo>
                    <a:pt x="2978" y="2500"/>
                  </a:lnTo>
                  <a:lnTo>
                    <a:pt x="3037" y="2500"/>
                  </a:lnTo>
                  <a:lnTo>
                    <a:pt x="3056" y="2503"/>
                  </a:lnTo>
                  <a:lnTo>
                    <a:pt x="3072" y="2512"/>
                  </a:lnTo>
                  <a:lnTo>
                    <a:pt x="3085" y="2525"/>
                  </a:lnTo>
                  <a:lnTo>
                    <a:pt x="3094" y="2541"/>
                  </a:lnTo>
                  <a:lnTo>
                    <a:pt x="3096" y="2561"/>
                  </a:lnTo>
                  <a:lnTo>
                    <a:pt x="3096" y="2738"/>
                  </a:lnTo>
                  <a:lnTo>
                    <a:pt x="3275" y="2738"/>
                  </a:lnTo>
                  <a:lnTo>
                    <a:pt x="3294" y="2742"/>
                  </a:lnTo>
                  <a:lnTo>
                    <a:pt x="3310" y="2750"/>
                  </a:lnTo>
                  <a:lnTo>
                    <a:pt x="3323" y="2763"/>
                  </a:lnTo>
                  <a:lnTo>
                    <a:pt x="3332" y="2779"/>
                  </a:lnTo>
                  <a:lnTo>
                    <a:pt x="3334" y="2799"/>
                  </a:lnTo>
                  <a:lnTo>
                    <a:pt x="3334" y="3275"/>
                  </a:lnTo>
                  <a:lnTo>
                    <a:pt x="3332" y="3294"/>
                  </a:lnTo>
                  <a:lnTo>
                    <a:pt x="3323" y="3309"/>
                  </a:lnTo>
                  <a:lnTo>
                    <a:pt x="3310" y="3323"/>
                  </a:lnTo>
                  <a:lnTo>
                    <a:pt x="3294" y="3331"/>
                  </a:lnTo>
                  <a:lnTo>
                    <a:pt x="3275" y="3334"/>
                  </a:lnTo>
                  <a:lnTo>
                    <a:pt x="59" y="3334"/>
                  </a:lnTo>
                  <a:lnTo>
                    <a:pt x="41" y="3331"/>
                  </a:lnTo>
                  <a:lnTo>
                    <a:pt x="25" y="3323"/>
                  </a:lnTo>
                  <a:lnTo>
                    <a:pt x="11" y="3309"/>
                  </a:lnTo>
                  <a:lnTo>
                    <a:pt x="3" y="3294"/>
                  </a:lnTo>
                  <a:lnTo>
                    <a:pt x="0" y="3275"/>
                  </a:lnTo>
                  <a:lnTo>
                    <a:pt x="0" y="2799"/>
                  </a:lnTo>
                  <a:lnTo>
                    <a:pt x="3" y="2779"/>
                  </a:lnTo>
                  <a:lnTo>
                    <a:pt x="11" y="2763"/>
                  </a:lnTo>
                  <a:lnTo>
                    <a:pt x="25" y="2750"/>
                  </a:lnTo>
                  <a:lnTo>
                    <a:pt x="41" y="2742"/>
                  </a:lnTo>
                  <a:lnTo>
                    <a:pt x="59" y="2738"/>
                  </a:lnTo>
                  <a:lnTo>
                    <a:pt x="238" y="2738"/>
                  </a:lnTo>
                  <a:lnTo>
                    <a:pt x="238" y="2561"/>
                  </a:lnTo>
                  <a:lnTo>
                    <a:pt x="241" y="2541"/>
                  </a:lnTo>
                  <a:lnTo>
                    <a:pt x="250" y="2525"/>
                  </a:lnTo>
                  <a:lnTo>
                    <a:pt x="263" y="2512"/>
                  </a:lnTo>
                  <a:lnTo>
                    <a:pt x="279" y="2503"/>
                  </a:lnTo>
                  <a:lnTo>
                    <a:pt x="297" y="2500"/>
                  </a:lnTo>
                  <a:lnTo>
                    <a:pt x="358" y="2500"/>
                  </a:lnTo>
                  <a:lnTo>
                    <a:pt x="358" y="1548"/>
                  </a:lnTo>
                  <a:lnTo>
                    <a:pt x="297" y="1548"/>
                  </a:lnTo>
                  <a:lnTo>
                    <a:pt x="279" y="1544"/>
                  </a:lnTo>
                  <a:lnTo>
                    <a:pt x="263" y="1536"/>
                  </a:lnTo>
                  <a:lnTo>
                    <a:pt x="250" y="1524"/>
                  </a:lnTo>
                  <a:lnTo>
                    <a:pt x="241" y="1507"/>
                  </a:lnTo>
                  <a:lnTo>
                    <a:pt x="238" y="1488"/>
                  </a:lnTo>
                  <a:lnTo>
                    <a:pt x="238" y="1309"/>
                  </a:lnTo>
                  <a:lnTo>
                    <a:pt x="59" y="1309"/>
                  </a:lnTo>
                  <a:lnTo>
                    <a:pt x="41" y="1306"/>
                  </a:lnTo>
                  <a:lnTo>
                    <a:pt x="25" y="1298"/>
                  </a:lnTo>
                  <a:lnTo>
                    <a:pt x="11" y="1286"/>
                  </a:lnTo>
                  <a:lnTo>
                    <a:pt x="3" y="1269"/>
                  </a:lnTo>
                  <a:lnTo>
                    <a:pt x="0" y="1250"/>
                  </a:lnTo>
                  <a:lnTo>
                    <a:pt x="0" y="1012"/>
                  </a:lnTo>
                  <a:lnTo>
                    <a:pt x="0" y="1012"/>
                  </a:lnTo>
                  <a:lnTo>
                    <a:pt x="0" y="1007"/>
                  </a:lnTo>
                  <a:lnTo>
                    <a:pt x="1" y="1006"/>
                  </a:lnTo>
                  <a:lnTo>
                    <a:pt x="1" y="1001"/>
                  </a:lnTo>
                  <a:lnTo>
                    <a:pt x="1" y="1000"/>
                  </a:lnTo>
                  <a:lnTo>
                    <a:pt x="3" y="994"/>
                  </a:lnTo>
                  <a:lnTo>
                    <a:pt x="3" y="994"/>
                  </a:lnTo>
                  <a:lnTo>
                    <a:pt x="5" y="989"/>
                  </a:lnTo>
                  <a:lnTo>
                    <a:pt x="5" y="988"/>
                  </a:lnTo>
                  <a:lnTo>
                    <a:pt x="7" y="984"/>
                  </a:lnTo>
                  <a:lnTo>
                    <a:pt x="8" y="983"/>
                  </a:lnTo>
                  <a:lnTo>
                    <a:pt x="9" y="980"/>
                  </a:lnTo>
                  <a:lnTo>
                    <a:pt x="10" y="978"/>
                  </a:lnTo>
                  <a:lnTo>
                    <a:pt x="14" y="975"/>
                  </a:lnTo>
                  <a:lnTo>
                    <a:pt x="14" y="974"/>
                  </a:lnTo>
                  <a:lnTo>
                    <a:pt x="18" y="969"/>
                  </a:lnTo>
                  <a:lnTo>
                    <a:pt x="22" y="966"/>
                  </a:lnTo>
                  <a:lnTo>
                    <a:pt x="23" y="965"/>
                  </a:lnTo>
                  <a:lnTo>
                    <a:pt x="26" y="963"/>
                  </a:lnTo>
                  <a:lnTo>
                    <a:pt x="28" y="962"/>
                  </a:lnTo>
                  <a:lnTo>
                    <a:pt x="29" y="961"/>
                  </a:lnTo>
                  <a:lnTo>
                    <a:pt x="1637" y="8"/>
                  </a:lnTo>
                  <a:lnTo>
                    <a:pt x="1652" y="2"/>
                  </a:lnTo>
                  <a:lnTo>
                    <a:pt x="16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97"/>
            <p:cNvSpPr>
              <a:spLocks noEditPoints="1"/>
            </p:cNvSpPr>
            <p:nvPr/>
          </p:nvSpPr>
          <p:spPr bwMode="auto">
            <a:xfrm>
              <a:off x="5381" y="1206"/>
              <a:ext cx="151" cy="49"/>
            </a:xfrm>
            <a:custGeom>
              <a:avLst/>
              <a:gdLst>
                <a:gd name="T0" fmla="*/ 833 w 1667"/>
                <a:gd name="T1" fmla="*/ 126 h 535"/>
                <a:gd name="T2" fmla="*/ 295 w 1667"/>
                <a:gd name="T3" fmla="*/ 417 h 535"/>
                <a:gd name="T4" fmla="*/ 1372 w 1667"/>
                <a:gd name="T5" fmla="*/ 417 h 535"/>
                <a:gd name="T6" fmla="*/ 833 w 1667"/>
                <a:gd name="T7" fmla="*/ 126 h 535"/>
                <a:gd name="T8" fmla="*/ 833 w 1667"/>
                <a:gd name="T9" fmla="*/ 0 h 535"/>
                <a:gd name="T10" fmla="*/ 848 w 1667"/>
                <a:gd name="T11" fmla="*/ 2 h 535"/>
                <a:gd name="T12" fmla="*/ 861 w 1667"/>
                <a:gd name="T13" fmla="*/ 7 h 535"/>
                <a:gd name="T14" fmla="*/ 1636 w 1667"/>
                <a:gd name="T15" fmla="*/ 423 h 535"/>
                <a:gd name="T16" fmla="*/ 1649 w 1667"/>
                <a:gd name="T17" fmla="*/ 433 h 535"/>
                <a:gd name="T18" fmla="*/ 1659 w 1667"/>
                <a:gd name="T19" fmla="*/ 445 h 535"/>
                <a:gd name="T20" fmla="*/ 1665 w 1667"/>
                <a:gd name="T21" fmla="*/ 459 h 535"/>
                <a:gd name="T22" fmla="*/ 1667 w 1667"/>
                <a:gd name="T23" fmla="*/ 475 h 535"/>
                <a:gd name="T24" fmla="*/ 1665 w 1667"/>
                <a:gd name="T25" fmla="*/ 490 h 535"/>
                <a:gd name="T26" fmla="*/ 1659 w 1667"/>
                <a:gd name="T27" fmla="*/ 505 h 535"/>
                <a:gd name="T28" fmla="*/ 1650 w 1667"/>
                <a:gd name="T29" fmla="*/ 517 h 535"/>
                <a:gd name="T30" fmla="*/ 1638 w 1667"/>
                <a:gd name="T31" fmla="*/ 527 h 535"/>
                <a:gd name="T32" fmla="*/ 1624 w 1667"/>
                <a:gd name="T33" fmla="*/ 533 h 535"/>
                <a:gd name="T34" fmla="*/ 1608 w 1667"/>
                <a:gd name="T35" fmla="*/ 535 h 535"/>
                <a:gd name="T36" fmla="*/ 59 w 1667"/>
                <a:gd name="T37" fmla="*/ 535 h 535"/>
                <a:gd name="T38" fmla="*/ 44 w 1667"/>
                <a:gd name="T39" fmla="*/ 533 h 535"/>
                <a:gd name="T40" fmla="*/ 29 w 1667"/>
                <a:gd name="T41" fmla="*/ 527 h 535"/>
                <a:gd name="T42" fmla="*/ 17 w 1667"/>
                <a:gd name="T43" fmla="*/ 517 h 535"/>
                <a:gd name="T44" fmla="*/ 7 w 1667"/>
                <a:gd name="T45" fmla="*/ 505 h 535"/>
                <a:gd name="T46" fmla="*/ 1 w 1667"/>
                <a:gd name="T47" fmla="*/ 490 h 535"/>
                <a:gd name="T48" fmla="*/ 0 w 1667"/>
                <a:gd name="T49" fmla="*/ 475 h 535"/>
                <a:gd name="T50" fmla="*/ 2 w 1667"/>
                <a:gd name="T51" fmla="*/ 459 h 535"/>
                <a:gd name="T52" fmla="*/ 8 w 1667"/>
                <a:gd name="T53" fmla="*/ 445 h 535"/>
                <a:gd name="T54" fmla="*/ 18 w 1667"/>
                <a:gd name="T55" fmla="*/ 433 h 535"/>
                <a:gd name="T56" fmla="*/ 31 w 1667"/>
                <a:gd name="T57" fmla="*/ 423 h 535"/>
                <a:gd name="T58" fmla="*/ 805 w 1667"/>
                <a:gd name="T59" fmla="*/ 7 h 535"/>
                <a:gd name="T60" fmla="*/ 819 w 1667"/>
                <a:gd name="T61" fmla="*/ 2 h 535"/>
                <a:gd name="T62" fmla="*/ 833 w 1667"/>
                <a:gd name="T63" fmla="*/ 0 h 5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67" h="535">
                  <a:moveTo>
                    <a:pt x="833" y="126"/>
                  </a:moveTo>
                  <a:lnTo>
                    <a:pt x="295" y="417"/>
                  </a:lnTo>
                  <a:lnTo>
                    <a:pt x="1372" y="417"/>
                  </a:lnTo>
                  <a:lnTo>
                    <a:pt x="833" y="126"/>
                  </a:lnTo>
                  <a:close/>
                  <a:moveTo>
                    <a:pt x="833" y="0"/>
                  </a:moveTo>
                  <a:lnTo>
                    <a:pt x="848" y="2"/>
                  </a:lnTo>
                  <a:lnTo>
                    <a:pt x="861" y="7"/>
                  </a:lnTo>
                  <a:lnTo>
                    <a:pt x="1636" y="423"/>
                  </a:lnTo>
                  <a:lnTo>
                    <a:pt x="1649" y="433"/>
                  </a:lnTo>
                  <a:lnTo>
                    <a:pt x="1659" y="445"/>
                  </a:lnTo>
                  <a:lnTo>
                    <a:pt x="1665" y="459"/>
                  </a:lnTo>
                  <a:lnTo>
                    <a:pt x="1667" y="475"/>
                  </a:lnTo>
                  <a:lnTo>
                    <a:pt x="1665" y="490"/>
                  </a:lnTo>
                  <a:lnTo>
                    <a:pt x="1659" y="505"/>
                  </a:lnTo>
                  <a:lnTo>
                    <a:pt x="1650" y="517"/>
                  </a:lnTo>
                  <a:lnTo>
                    <a:pt x="1638" y="527"/>
                  </a:lnTo>
                  <a:lnTo>
                    <a:pt x="1624" y="533"/>
                  </a:lnTo>
                  <a:lnTo>
                    <a:pt x="1608" y="535"/>
                  </a:lnTo>
                  <a:lnTo>
                    <a:pt x="59" y="535"/>
                  </a:lnTo>
                  <a:lnTo>
                    <a:pt x="44" y="533"/>
                  </a:lnTo>
                  <a:lnTo>
                    <a:pt x="29" y="527"/>
                  </a:lnTo>
                  <a:lnTo>
                    <a:pt x="17" y="517"/>
                  </a:lnTo>
                  <a:lnTo>
                    <a:pt x="7" y="505"/>
                  </a:lnTo>
                  <a:lnTo>
                    <a:pt x="1" y="490"/>
                  </a:lnTo>
                  <a:lnTo>
                    <a:pt x="0" y="475"/>
                  </a:lnTo>
                  <a:lnTo>
                    <a:pt x="2" y="459"/>
                  </a:lnTo>
                  <a:lnTo>
                    <a:pt x="8" y="445"/>
                  </a:lnTo>
                  <a:lnTo>
                    <a:pt x="18" y="433"/>
                  </a:lnTo>
                  <a:lnTo>
                    <a:pt x="31" y="423"/>
                  </a:lnTo>
                  <a:lnTo>
                    <a:pt x="805" y="7"/>
                  </a:lnTo>
                  <a:lnTo>
                    <a:pt x="819" y="2"/>
                  </a:lnTo>
                  <a:lnTo>
                    <a:pt x="83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9" name="Group 56"/>
          <p:cNvGrpSpPr>
            <a:grpSpLocks noChangeAspect="1"/>
          </p:cNvGrpSpPr>
          <p:nvPr/>
        </p:nvGrpSpPr>
        <p:grpSpPr bwMode="auto">
          <a:xfrm>
            <a:off x="552269" y="4006867"/>
            <a:ext cx="371475" cy="476250"/>
            <a:chOff x="2474" y="761"/>
            <a:chExt cx="234" cy="300"/>
          </a:xfrm>
          <a:solidFill>
            <a:schemeClr val="accent1"/>
          </a:solidFill>
        </p:grpSpPr>
        <p:sp>
          <p:nvSpPr>
            <p:cNvPr id="20" name="Freeform 59"/>
            <p:cNvSpPr>
              <a:spLocks noEditPoints="1"/>
            </p:cNvSpPr>
            <p:nvPr/>
          </p:nvSpPr>
          <p:spPr bwMode="auto">
            <a:xfrm>
              <a:off x="2474" y="761"/>
              <a:ext cx="234" cy="300"/>
            </a:xfrm>
            <a:custGeom>
              <a:avLst/>
              <a:gdLst>
                <a:gd name="T0" fmla="*/ 1834 w 2568"/>
                <a:gd name="T1" fmla="*/ 612 h 3303"/>
                <a:gd name="T2" fmla="*/ 1846 w 2568"/>
                <a:gd name="T3" fmla="*/ 666 h 3303"/>
                <a:gd name="T4" fmla="*/ 1879 w 2568"/>
                <a:gd name="T5" fmla="*/ 707 h 3303"/>
                <a:gd name="T6" fmla="*/ 1928 w 2568"/>
                <a:gd name="T7" fmla="*/ 731 h 3303"/>
                <a:gd name="T8" fmla="*/ 2420 w 2568"/>
                <a:gd name="T9" fmla="*/ 734 h 3303"/>
                <a:gd name="T10" fmla="*/ 243 w 2568"/>
                <a:gd name="T11" fmla="*/ 122 h 3303"/>
                <a:gd name="T12" fmla="*/ 191 w 2568"/>
                <a:gd name="T13" fmla="*/ 135 h 3303"/>
                <a:gd name="T14" fmla="*/ 148 w 2568"/>
                <a:gd name="T15" fmla="*/ 169 h 3303"/>
                <a:gd name="T16" fmla="*/ 125 w 2568"/>
                <a:gd name="T17" fmla="*/ 217 h 3303"/>
                <a:gd name="T18" fmla="*/ 122 w 2568"/>
                <a:gd name="T19" fmla="*/ 3058 h 3303"/>
                <a:gd name="T20" fmla="*/ 135 w 2568"/>
                <a:gd name="T21" fmla="*/ 3112 h 3303"/>
                <a:gd name="T22" fmla="*/ 168 w 2568"/>
                <a:gd name="T23" fmla="*/ 3154 h 3303"/>
                <a:gd name="T24" fmla="*/ 215 w 2568"/>
                <a:gd name="T25" fmla="*/ 3177 h 3303"/>
                <a:gd name="T26" fmla="*/ 2323 w 2568"/>
                <a:gd name="T27" fmla="*/ 3180 h 3303"/>
                <a:gd name="T28" fmla="*/ 2377 w 2568"/>
                <a:gd name="T29" fmla="*/ 3168 h 3303"/>
                <a:gd name="T30" fmla="*/ 2418 w 2568"/>
                <a:gd name="T31" fmla="*/ 3135 h 3303"/>
                <a:gd name="T32" fmla="*/ 2442 w 2568"/>
                <a:gd name="T33" fmla="*/ 3086 h 3303"/>
                <a:gd name="T34" fmla="*/ 2445 w 2568"/>
                <a:gd name="T35" fmla="*/ 856 h 3303"/>
                <a:gd name="T36" fmla="*/ 1917 w 2568"/>
                <a:gd name="T37" fmla="*/ 853 h 3303"/>
                <a:gd name="T38" fmla="*/ 1844 w 2568"/>
                <a:gd name="T39" fmla="*/ 829 h 3303"/>
                <a:gd name="T40" fmla="*/ 1783 w 2568"/>
                <a:gd name="T41" fmla="*/ 785 h 3303"/>
                <a:gd name="T42" fmla="*/ 1739 w 2568"/>
                <a:gd name="T43" fmla="*/ 725 h 3303"/>
                <a:gd name="T44" fmla="*/ 1714 w 2568"/>
                <a:gd name="T45" fmla="*/ 652 h 3303"/>
                <a:gd name="T46" fmla="*/ 1711 w 2568"/>
                <a:gd name="T47" fmla="*/ 122 h 3303"/>
                <a:gd name="T48" fmla="*/ 243 w 2568"/>
                <a:gd name="T49" fmla="*/ 0 h 3303"/>
                <a:gd name="T50" fmla="*/ 1849 w 2568"/>
                <a:gd name="T51" fmla="*/ 2 h 3303"/>
                <a:gd name="T52" fmla="*/ 1877 w 2568"/>
                <a:gd name="T53" fmla="*/ 19 h 3303"/>
                <a:gd name="T54" fmla="*/ 2559 w 2568"/>
                <a:gd name="T55" fmla="*/ 704 h 3303"/>
                <a:gd name="T56" fmla="*/ 2568 w 2568"/>
                <a:gd name="T57" fmla="*/ 734 h 3303"/>
                <a:gd name="T58" fmla="*/ 2565 w 2568"/>
                <a:gd name="T59" fmla="*/ 3098 h 3303"/>
                <a:gd name="T60" fmla="*/ 2541 w 2568"/>
                <a:gd name="T61" fmla="*/ 3170 h 3303"/>
                <a:gd name="T62" fmla="*/ 2496 w 2568"/>
                <a:gd name="T63" fmla="*/ 3231 h 3303"/>
                <a:gd name="T64" fmla="*/ 2435 w 2568"/>
                <a:gd name="T65" fmla="*/ 3275 h 3303"/>
                <a:gd name="T66" fmla="*/ 2362 w 2568"/>
                <a:gd name="T67" fmla="*/ 3300 h 3303"/>
                <a:gd name="T68" fmla="*/ 243 w 2568"/>
                <a:gd name="T69" fmla="*/ 3303 h 3303"/>
                <a:gd name="T70" fmla="*/ 167 w 2568"/>
                <a:gd name="T71" fmla="*/ 3290 h 3303"/>
                <a:gd name="T72" fmla="*/ 99 w 2568"/>
                <a:gd name="T73" fmla="*/ 3255 h 3303"/>
                <a:gd name="T74" fmla="*/ 46 w 2568"/>
                <a:gd name="T75" fmla="*/ 3202 h 3303"/>
                <a:gd name="T76" fmla="*/ 12 w 2568"/>
                <a:gd name="T77" fmla="*/ 3135 h 3303"/>
                <a:gd name="T78" fmla="*/ 0 w 2568"/>
                <a:gd name="T79" fmla="*/ 3058 h 3303"/>
                <a:gd name="T80" fmla="*/ 3 w 2568"/>
                <a:gd name="T81" fmla="*/ 205 h 3303"/>
                <a:gd name="T82" fmla="*/ 27 w 2568"/>
                <a:gd name="T83" fmla="*/ 133 h 3303"/>
                <a:gd name="T84" fmla="*/ 71 w 2568"/>
                <a:gd name="T85" fmla="*/ 73 h 3303"/>
                <a:gd name="T86" fmla="*/ 131 w 2568"/>
                <a:gd name="T87" fmla="*/ 28 h 3303"/>
                <a:gd name="T88" fmla="*/ 204 w 2568"/>
                <a:gd name="T89" fmla="*/ 4 h 3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568" h="3303">
                  <a:moveTo>
                    <a:pt x="1834" y="148"/>
                  </a:moveTo>
                  <a:lnTo>
                    <a:pt x="1834" y="612"/>
                  </a:lnTo>
                  <a:lnTo>
                    <a:pt x="1837" y="640"/>
                  </a:lnTo>
                  <a:lnTo>
                    <a:pt x="1846" y="666"/>
                  </a:lnTo>
                  <a:lnTo>
                    <a:pt x="1861" y="688"/>
                  </a:lnTo>
                  <a:lnTo>
                    <a:pt x="1879" y="707"/>
                  </a:lnTo>
                  <a:lnTo>
                    <a:pt x="1902" y="722"/>
                  </a:lnTo>
                  <a:lnTo>
                    <a:pt x="1928" y="731"/>
                  </a:lnTo>
                  <a:lnTo>
                    <a:pt x="1956" y="734"/>
                  </a:lnTo>
                  <a:lnTo>
                    <a:pt x="2420" y="734"/>
                  </a:lnTo>
                  <a:lnTo>
                    <a:pt x="1834" y="148"/>
                  </a:lnTo>
                  <a:close/>
                  <a:moveTo>
                    <a:pt x="243" y="122"/>
                  </a:moveTo>
                  <a:lnTo>
                    <a:pt x="215" y="126"/>
                  </a:lnTo>
                  <a:lnTo>
                    <a:pt x="191" y="135"/>
                  </a:lnTo>
                  <a:lnTo>
                    <a:pt x="168" y="149"/>
                  </a:lnTo>
                  <a:lnTo>
                    <a:pt x="148" y="169"/>
                  </a:lnTo>
                  <a:lnTo>
                    <a:pt x="135" y="192"/>
                  </a:lnTo>
                  <a:lnTo>
                    <a:pt x="125" y="217"/>
                  </a:lnTo>
                  <a:lnTo>
                    <a:pt x="122" y="245"/>
                  </a:lnTo>
                  <a:lnTo>
                    <a:pt x="122" y="3058"/>
                  </a:lnTo>
                  <a:lnTo>
                    <a:pt x="125" y="3086"/>
                  </a:lnTo>
                  <a:lnTo>
                    <a:pt x="135" y="3112"/>
                  </a:lnTo>
                  <a:lnTo>
                    <a:pt x="148" y="3135"/>
                  </a:lnTo>
                  <a:lnTo>
                    <a:pt x="168" y="3154"/>
                  </a:lnTo>
                  <a:lnTo>
                    <a:pt x="191" y="3168"/>
                  </a:lnTo>
                  <a:lnTo>
                    <a:pt x="215" y="3177"/>
                  </a:lnTo>
                  <a:lnTo>
                    <a:pt x="243" y="3180"/>
                  </a:lnTo>
                  <a:lnTo>
                    <a:pt x="2323" y="3180"/>
                  </a:lnTo>
                  <a:lnTo>
                    <a:pt x="2351" y="3177"/>
                  </a:lnTo>
                  <a:lnTo>
                    <a:pt x="2377" y="3168"/>
                  </a:lnTo>
                  <a:lnTo>
                    <a:pt x="2400" y="3154"/>
                  </a:lnTo>
                  <a:lnTo>
                    <a:pt x="2418" y="3135"/>
                  </a:lnTo>
                  <a:lnTo>
                    <a:pt x="2433" y="3112"/>
                  </a:lnTo>
                  <a:lnTo>
                    <a:pt x="2442" y="3086"/>
                  </a:lnTo>
                  <a:lnTo>
                    <a:pt x="2445" y="3058"/>
                  </a:lnTo>
                  <a:lnTo>
                    <a:pt x="2445" y="856"/>
                  </a:lnTo>
                  <a:lnTo>
                    <a:pt x="1956" y="856"/>
                  </a:lnTo>
                  <a:lnTo>
                    <a:pt x="1917" y="853"/>
                  </a:lnTo>
                  <a:lnTo>
                    <a:pt x="1879" y="844"/>
                  </a:lnTo>
                  <a:lnTo>
                    <a:pt x="1844" y="829"/>
                  </a:lnTo>
                  <a:lnTo>
                    <a:pt x="1812" y="810"/>
                  </a:lnTo>
                  <a:lnTo>
                    <a:pt x="1783" y="785"/>
                  </a:lnTo>
                  <a:lnTo>
                    <a:pt x="1759" y="757"/>
                  </a:lnTo>
                  <a:lnTo>
                    <a:pt x="1739" y="725"/>
                  </a:lnTo>
                  <a:lnTo>
                    <a:pt x="1724" y="689"/>
                  </a:lnTo>
                  <a:lnTo>
                    <a:pt x="1714" y="652"/>
                  </a:lnTo>
                  <a:lnTo>
                    <a:pt x="1711" y="612"/>
                  </a:lnTo>
                  <a:lnTo>
                    <a:pt x="1711" y="122"/>
                  </a:lnTo>
                  <a:lnTo>
                    <a:pt x="243" y="122"/>
                  </a:lnTo>
                  <a:close/>
                  <a:moveTo>
                    <a:pt x="243" y="0"/>
                  </a:moveTo>
                  <a:lnTo>
                    <a:pt x="1834" y="0"/>
                  </a:lnTo>
                  <a:lnTo>
                    <a:pt x="1849" y="2"/>
                  </a:lnTo>
                  <a:lnTo>
                    <a:pt x="1865" y="8"/>
                  </a:lnTo>
                  <a:lnTo>
                    <a:pt x="1877" y="19"/>
                  </a:lnTo>
                  <a:lnTo>
                    <a:pt x="2550" y="691"/>
                  </a:lnTo>
                  <a:lnTo>
                    <a:pt x="2559" y="704"/>
                  </a:lnTo>
                  <a:lnTo>
                    <a:pt x="2566" y="718"/>
                  </a:lnTo>
                  <a:lnTo>
                    <a:pt x="2568" y="734"/>
                  </a:lnTo>
                  <a:lnTo>
                    <a:pt x="2568" y="3058"/>
                  </a:lnTo>
                  <a:lnTo>
                    <a:pt x="2565" y="3098"/>
                  </a:lnTo>
                  <a:lnTo>
                    <a:pt x="2555" y="3135"/>
                  </a:lnTo>
                  <a:lnTo>
                    <a:pt x="2541" y="3170"/>
                  </a:lnTo>
                  <a:lnTo>
                    <a:pt x="2520" y="3202"/>
                  </a:lnTo>
                  <a:lnTo>
                    <a:pt x="2496" y="3231"/>
                  </a:lnTo>
                  <a:lnTo>
                    <a:pt x="2467" y="3255"/>
                  </a:lnTo>
                  <a:lnTo>
                    <a:pt x="2435" y="3275"/>
                  </a:lnTo>
                  <a:lnTo>
                    <a:pt x="2401" y="3290"/>
                  </a:lnTo>
                  <a:lnTo>
                    <a:pt x="2362" y="3300"/>
                  </a:lnTo>
                  <a:lnTo>
                    <a:pt x="2323" y="3303"/>
                  </a:lnTo>
                  <a:lnTo>
                    <a:pt x="243" y="3303"/>
                  </a:lnTo>
                  <a:lnTo>
                    <a:pt x="204" y="3300"/>
                  </a:lnTo>
                  <a:lnTo>
                    <a:pt x="167" y="3290"/>
                  </a:lnTo>
                  <a:lnTo>
                    <a:pt x="131" y="3275"/>
                  </a:lnTo>
                  <a:lnTo>
                    <a:pt x="99" y="3255"/>
                  </a:lnTo>
                  <a:lnTo>
                    <a:pt x="71" y="3231"/>
                  </a:lnTo>
                  <a:lnTo>
                    <a:pt x="46" y="3202"/>
                  </a:lnTo>
                  <a:lnTo>
                    <a:pt x="27" y="3170"/>
                  </a:lnTo>
                  <a:lnTo>
                    <a:pt x="12" y="3135"/>
                  </a:lnTo>
                  <a:lnTo>
                    <a:pt x="3" y="3098"/>
                  </a:lnTo>
                  <a:lnTo>
                    <a:pt x="0" y="3058"/>
                  </a:lnTo>
                  <a:lnTo>
                    <a:pt x="0" y="245"/>
                  </a:lnTo>
                  <a:lnTo>
                    <a:pt x="3" y="205"/>
                  </a:lnTo>
                  <a:lnTo>
                    <a:pt x="12" y="168"/>
                  </a:lnTo>
                  <a:lnTo>
                    <a:pt x="27" y="133"/>
                  </a:lnTo>
                  <a:lnTo>
                    <a:pt x="46" y="101"/>
                  </a:lnTo>
                  <a:lnTo>
                    <a:pt x="71" y="73"/>
                  </a:lnTo>
                  <a:lnTo>
                    <a:pt x="99" y="48"/>
                  </a:lnTo>
                  <a:lnTo>
                    <a:pt x="131" y="28"/>
                  </a:lnTo>
                  <a:lnTo>
                    <a:pt x="167" y="12"/>
                  </a:lnTo>
                  <a:lnTo>
                    <a:pt x="204"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 name="Freeform 60"/>
            <p:cNvSpPr>
              <a:spLocks/>
            </p:cNvSpPr>
            <p:nvPr/>
          </p:nvSpPr>
          <p:spPr bwMode="auto">
            <a:xfrm>
              <a:off x="2507" y="928"/>
              <a:ext cx="167" cy="11"/>
            </a:xfrm>
            <a:custGeom>
              <a:avLst/>
              <a:gdLst>
                <a:gd name="T0" fmla="*/ 61 w 1835"/>
                <a:gd name="T1" fmla="*/ 0 h 122"/>
                <a:gd name="T2" fmla="*/ 1773 w 1835"/>
                <a:gd name="T3" fmla="*/ 0 h 122"/>
                <a:gd name="T4" fmla="*/ 1793 w 1835"/>
                <a:gd name="T5" fmla="*/ 3 h 122"/>
                <a:gd name="T6" fmla="*/ 1810 w 1835"/>
                <a:gd name="T7" fmla="*/ 11 h 122"/>
                <a:gd name="T8" fmla="*/ 1823 w 1835"/>
                <a:gd name="T9" fmla="*/ 25 h 122"/>
                <a:gd name="T10" fmla="*/ 1832 w 1835"/>
                <a:gd name="T11" fmla="*/ 41 h 122"/>
                <a:gd name="T12" fmla="*/ 1835 w 1835"/>
                <a:gd name="T13" fmla="*/ 61 h 122"/>
                <a:gd name="T14" fmla="*/ 1832 w 1835"/>
                <a:gd name="T15" fmla="*/ 81 h 122"/>
                <a:gd name="T16" fmla="*/ 1823 w 1835"/>
                <a:gd name="T17" fmla="*/ 97 h 122"/>
                <a:gd name="T18" fmla="*/ 1810 w 1835"/>
                <a:gd name="T19" fmla="*/ 111 h 122"/>
                <a:gd name="T20" fmla="*/ 1793 w 1835"/>
                <a:gd name="T21" fmla="*/ 119 h 122"/>
                <a:gd name="T22" fmla="*/ 1773 w 1835"/>
                <a:gd name="T23" fmla="*/ 122 h 122"/>
                <a:gd name="T24" fmla="*/ 61 w 1835"/>
                <a:gd name="T25" fmla="*/ 122 h 122"/>
                <a:gd name="T26" fmla="*/ 42 w 1835"/>
                <a:gd name="T27" fmla="*/ 119 h 122"/>
                <a:gd name="T28" fmla="*/ 26 w 1835"/>
                <a:gd name="T29" fmla="*/ 111 h 122"/>
                <a:gd name="T30" fmla="*/ 12 w 1835"/>
                <a:gd name="T31" fmla="*/ 97 h 122"/>
                <a:gd name="T32" fmla="*/ 3 w 1835"/>
                <a:gd name="T33" fmla="*/ 81 h 122"/>
                <a:gd name="T34" fmla="*/ 0 w 1835"/>
                <a:gd name="T35" fmla="*/ 61 h 122"/>
                <a:gd name="T36" fmla="*/ 3 w 1835"/>
                <a:gd name="T37" fmla="*/ 41 h 122"/>
                <a:gd name="T38" fmla="*/ 12 w 1835"/>
                <a:gd name="T39" fmla="*/ 25 h 122"/>
                <a:gd name="T40" fmla="*/ 26 w 1835"/>
                <a:gd name="T41" fmla="*/ 11 h 122"/>
                <a:gd name="T42" fmla="*/ 42 w 1835"/>
                <a:gd name="T43" fmla="*/ 3 h 122"/>
                <a:gd name="T44" fmla="*/ 61 w 1835"/>
                <a:gd name="T45" fmla="*/ 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835" h="122">
                  <a:moveTo>
                    <a:pt x="61" y="0"/>
                  </a:moveTo>
                  <a:lnTo>
                    <a:pt x="1773" y="0"/>
                  </a:lnTo>
                  <a:lnTo>
                    <a:pt x="1793" y="3"/>
                  </a:lnTo>
                  <a:lnTo>
                    <a:pt x="1810" y="11"/>
                  </a:lnTo>
                  <a:lnTo>
                    <a:pt x="1823" y="25"/>
                  </a:lnTo>
                  <a:lnTo>
                    <a:pt x="1832" y="41"/>
                  </a:lnTo>
                  <a:lnTo>
                    <a:pt x="1835" y="61"/>
                  </a:lnTo>
                  <a:lnTo>
                    <a:pt x="1832" y="81"/>
                  </a:lnTo>
                  <a:lnTo>
                    <a:pt x="1823" y="97"/>
                  </a:lnTo>
                  <a:lnTo>
                    <a:pt x="1810" y="111"/>
                  </a:lnTo>
                  <a:lnTo>
                    <a:pt x="1793" y="119"/>
                  </a:lnTo>
                  <a:lnTo>
                    <a:pt x="1773" y="122"/>
                  </a:lnTo>
                  <a:lnTo>
                    <a:pt x="61" y="122"/>
                  </a:lnTo>
                  <a:lnTo>
                    <a:pt x="42" y="119"/>
                  </a:lnTo>
                  <a:lnTo>
                    <a:pt x="26" y="111"/>
                  </a:lnTo>
                  <a:lnTo>
                    <a:pt x="12" y="97"/>
                  </a:lnTo>
                  <a:lnTo>
                    <a:pt x="3" y="81"/>
                  </a:lnTo>
                  <a:lnTo>
                    <a:pt x="0" y="61"/>
                  </a:lnTo>
                  <a:lnTo>
                    <a:pt x="3" y="41"/>
                  </a:lnTo>
                  <a:lnTo>
                    <a:pt x="12" y="25"/>
                  </a:lnTo>
                  <a:lnTo>
                    <a:pt x="26" y="11"/>
                  </a:lnTo>
                  <a:lnTo>
                    <a:pt x="42" y="3"/>
                  </a:lnTo>
                  <a:lnTo>
                    <a:pt x="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2" name="Freeform 61"/>
            <p:cNvSpPr>
              <a:spLocks/>
            </p:cNvSpPr>
            <p:nvPr/>
          </p:nvSpPr>
          <p:spPr bwMode="auto">
            <a:xfrm>
              <a:off x="2507" y="961"/>
              <a:ext cx="167" cy="11"/>
            </a:xfrm>
            <a:custGeom>
              <a:avLst/>
              <a:gdLst>
                <a:gd name="T0" fmla="*/ 61 w 1835"/>
                <a:gd name="T1" fmla="*/ 0 h 122"/>
                <a:gd name="T2" fmla="*/ 1773 w 1835"/>
                <a:gd name="T3" fmla="*/ 0 h 122"/>
                <a:gd name="T4" fmla="*/ 1793 w 1835"/>
                <a:gd name="T5" fmla="*/ 3 h 122"/>
                <a:gd name="T6" fmla="*/ 1810 w 1835"/>
                <a:gd name="T7" fmla="*/ 11 h 122"/>
                <a:gd name="T8" fmla="*/ 1823 w 1835"/>
                <a:gd name="T9" fmla="*/ 25 h 122"/>
                <a:gd name="T10" fmla="*/ 1832 w 1835"/>
                <a:gd name="T11" fmla="*/ 41 h 122"/>
                <a:gd name="T12" fmla="*/ 1835 w 1835"/>
                <a:gd name="T13" fmla="*/ 61 h 122"/>
                <a:gd name="T14" fmla="*/ 1832 w 1835"/>
                <a:gd name="T15" fmla="*/ 81 h 122"/>
                <a:gd name="T16" fmla="*/ 1823 w 1835"/>
                <a:gd name="T17" fmla="*/ 97 h 122"/>
                <a:gd name="T18" fmla="*/ 1810 w 1835"/>
                <a:gd name="T19" fmla="*/ 111 h 122"/>
                <a:gd name="T20" fmla="*/ 1793 w 1835"/>
                <a:gd name="T21" fmla="*/ 119 h 122"/>
                <a:gd name="T22" fmla="*/ 1773 w 1835"/>
                <a:gd name="T23" fmla="*/ 122 h 122"/>
                <a:gd name="T24" fmla="*/ 61 w 1835"/>
                <a:gd name="T25" fmla="*/ 122 h 122"/>
                <a:gd name="T26" fmla="*/ 42 w 1835"/>
                <a:gd name="T27" fmla="*/ 119 h 122"/>
                <a:gd name="T28" fmla="*/ 26 w 1835"/>
                <a:gd name="T29" fmla="*/ 111 h 122"/>
                <a:gd name="T30" fmla="*/ 12 w 1835"/>
                <a:gd name="T31" fmla="*/ 97 h 122"/>
                <a:gd name="T32" fmla="*/ 3 w 1835"/>
                <a:gd name="T33" fmla="*/ 81 h 122"/>
                <a:gd name="T34" fmla="*/ 0 w 1835"/>
                <a:gd name="T35" fmla="*/ 61 h 122"/>
                <a:gd name="T36" fmla="*/ 3 w 1835"/>
                <a:gd name="T37" fmla="*/ 41 h 122"/>
                <a:gd name="T38" fmla="*/ 12 w 1835"/>
                <a:gd name="T39" fmla="*/ 25 h 122"/>
                <a:gd name="T40" fmla="*/ 26 w 1835"/>
                <a:gd name="T41" fmla="*/ 11 h 122"/>
                <a:gd name="T42" fmla="*/ 42 w 1835"/>
                <a:gd name="T43" fmla="*/ 3 h 122"/>
                <a:gd name="T44" fmla="*/ 61 w 1835"/>
                <a:gd name="T45" fmla="*/ 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835" h="122">
                  <a:moveTo>
                    <a:pt x="61" y="0"/>
                  </a:moveTo>
                  <a:lnTo>
                    <a:pt x="1773" y="0"/>
                  </a:lnTo>
                  <a:lnTo>
                    <a:pt x="1793" y="3"/>
                  </a:lnTo>
                  <a:lnTo>
                    <a:pt x="1810" y="11"/>
                  </a:lnTo>
                  <a:lnTo>
                    <a:pt x="1823" y="25"/>
                  </a:lnTo>
                  <a:lnTo>
                    <a:pt x="1832" y="41"/>
                  </a:lnTo>
                  <a:lnTo>
                    <a:pt x="1835" y="61"/>
                  </a:lnTo>
                  <a:lnTo>
                    <a:pt x="1832" y="81"/>
                  </a:lnTo>
                  <a:lnTo>
                    <a:pt x="1823" y="97"/>
                  </a:lnTo>
                  <a:lnTo>
                    <a:pt x="1810" y="111"/>
                  </a:lnTo>
                  <a:lnTo>
                    <a:pt x="1793" y="119"/>
                  </a:lnTo>
                  <a:lnTo>
                    <a:pt x="1773" y="122"/>
                  </a:lnTo>
                  <a:lnTo>
                    <a:pt x="61" y="122"/>
                  </a:lnTo>
                  <a:lnTo>
                    <a:pt x="42" y="119"/>
                  </a:lnTo>
                  <a:lnTo>
                    <a:pt x="26" y="111"/>
                  </a:lnTo>
                  <a:lnTo>
                    <a:pt x="12" y="97"/>
                  </a:lnTo>
                  <a:lnTo>
                    <a:pt x="3" y="81"/>
                  </a:lnTo>
                  <a:lnTo>
                    <a:pt x="0" y="61"/>
                  </a:lnTo>
                  <a:lnTo>
                    <a:pt x="3" y="41"/>
                  </a:lnTo>
                  <a:lnTo>
                    <a:pt x="12" y="25"/>
                  </a:lnTo>
                  <a:lnTo>
                    <a:pt x="26" y="11"/>
                  </a:lnTo>
                  <a:lnTo>
                    <a:pt x="42" y="3"/>
                  </a:lnTo>
                  <a:lnTo>
                    <a:pt x="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 name="Freeform 62"/>
            <p:cNvSpPr>
              <a:spLocks/>
            </p:cNvSpPr>
            <p:nvPr/>
          </p:nvSpPr>
          <p:spPr bwMode="auto">
            <a:xfrm>
              <a:off x="2507" y="995"/>
              <a:ext cx="134" cy="11"/>
            </a:xfrm>
            <a:custGeom>
              <a:avLst/>
              <a:gdLst>
                <a:gd name="T0" fmla="*/ 61 w 1468"/>
                <a:gd name="T1" fmla="*/ 0 h 122"/>
                <a:gd name="T2" fmla="*/ 1407 w 1468"/>
                <a:gd name="T3" fmla="*/ 0 h 122"/>
                <a:gd name="T4" fmla="*/ 1426 w 1468"/>
                <a:gd name="T5" fmla="*/ 3 h 122"/>
                <a:gd name="T6" fmla="*/ 1443 w 1468"/>
                <a:gd name="T7" fmla="*/ 11 h 122"/>
                <a:gd name="T8" fmla="*/ 1456 w 1468"/>
                <a:gd name="T9" fmla="*/ 25 h 122"/>
                <a:gd name="T10" fmla="*/ 1465 w 1468"/>
                <a:gd name="T11" fmla="*/ 41 h 122"/>
                <a:gd name="T12" fmla="*/ 1468 w 1468"/>
                <a:gd name="T13" fmla="*/ 61 h 122"/>
                <a:gd name="T14" fmla="*/ 1465 w 1468"/>
                <a:gd name="T15" fmla="*/ 81 h 122"/>
                <a:gd name="T16" fmla="*/ 1456 w 1468"/>
                <a:gd name="T17" fmla="*/ 97 h 122"/>
                <a:gd name="T18" fmla="*/ 1443 w 1468"/>
                <a:gd name="T19" fmla="*/ 110 h 122"/>
                <a:gd name="T20" fmla="*/ 1426 w 1468"/>
                <a:gd name="T21" fmla="*/ 119 h 122"/>
                <a:gd name="T22" fmla="*/ 1407 w 1468"/>
                <a:gd name="T23" fmla="*/ 122 h 122"/>
                <a:gd name="T24" fmla="*/ 61 w 1468"/>
                <a:gd name="T25" fmla="*/ 122 h 122"/>
                <a:gd name="T26" fmla="*/ 42 w 1468"/>
                <a:gd name="T27" fmla="*/ 119 h 122"/>
                <a:gd name="T28" fmla="*/ 26 w 1468"/>
                <a:gd name="T29" fmla="*/ 110 h 122"/>
                <a:gd name="T30" fmla="*/ 12 w 1468"/>
                <a:gd name="T31" fmla="*/ 97 h 122"/>
                <a:gd name="T32" fmla="*/ 3 w 1468"/>
                <a:gd name="T33" fmla="*/ 81 h 122"/>
                <a:gd name="T34" fmla="*/ 0 w 1468"/>
                <a:gd name="T35" fmla="*/ 61 h 122"/>
                <a:gd name="T36" fmla="*/ 3 w 1468"/>
                <a:gd name="T37" fmla="*/ 41 h 122"/>
                <a:gd name="T38" fmla="*/ 12 w 1468"/>
                <a:gd name="T39" fmla="*/ 25 h 122"/>
                <a:gd name="T40" fmla="*/ 26 w 1468"/>
                <a:gd name="T41" fmla="*/ 11 h 122"/>
                <a:gd name="T42" fmla="*/ 42 w 1468"/>
                <a:gd name="T43" fmla="*/ 3 h 122"/>
                <a:gd name="T44" fmla="*/ 61 w 1468"/>
                <a:gd name="T45" fmla="*/ 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468" h="122">
                  <a:moveTo>
                    <a:pt x="61" y="0"/>
                  </a:moveTo>
                  <a:lnTo>
                    <a:pt x="1407" y="0"/>
                  </a:lnTo>
                  <a:lnTo>
                    <a:pt x="1426" y="3"/>
                  </a:lnTo>
                  <a:lnTo>
                    <a:pt x="1443" y="11"/>
                  </a:lnTo>
                  <a:lnTo>
                    <a:pt x="1456" y="25"/>
                  </a:lnTo>
                  <a:lnTo>
                    <a:pt x="1465" y="41"/>
                  </a:lnTo>
                  <a:lnTo>
                    <a:pt x="1468" y="61"/>
                  </a:lnTo>
                  <a:lnTo>
                    <a:pt x="1465" y="81"/>
                  </a:lnTo>
                  <a:lnTo>
                    <a:pt x="1456" y="97"/>
                  </a:lnTo>
                  <a:lnTo>
                    <a:pt x="1443" y="110"/>
                  </a:lnTo>
                  <a:lnTo>
                    <a:pt x="1426" y="119"/>
                  </a:lnTo>
                  <a:lnTo>
                    <a:pt x="1407" y="122"/>
                  </a:lnTo>
                  <a:lnTo>
                    <a:pt x="61" y="122"/>
                  </a:lnTo>
                  <a:lnTo>
                    <a:pt x="42" y="119"/>
                  </a:lnTo>
                  <a:lnTo>
                    <a:pt x="26" y="110"/>
                  </a:lnTo>
                  <a:lnTo>
                    <a:pt x="12" y="97"/>
                  </a:lnTo>
                  <a:lnTo>
                    <a:pt x="3" y="81"/>
                  </a:lnTo>
                  <a:lnTo>
                    <a:pt x="0" y="61"/>
                  </a:lnTo>
                  <a:lnTo>
                    <a:pt x="3" y="41"/>
                  </a:lnTo>
                  <a:lnTo>
                    <a:pt x="12" y="25"/>
                  </a:lnTo>
                  <a:lnTo>
                    <a:pt x="26" y="11"/>
                  </a:lnTo>
                  <a:lnTo>
                    <a:pt x="42" y="3"/>
                  </a:lnTo>
                  <a:lnTo>
                    <a:pt x="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 name="Freeform 63"/>
            <p:cNvSpPr>
              <a:spLocks noEditPoints="1"/>
            </p:cNvSpPr>
            <p:nvPr/>
          </p:nvSpPr>
          <p:spPr bwMode="auto">
            <a:xfrm>
              <a:off x="2507" y="817"/>
              <a:ext cx="78" cy="89"/>
            </a:xfrm>
            <a:custGeom>
              <a:avLst/>
              <a:gdLst>
                <a:gd name="T0" fmla="*/ 365 w 856"/>
                <a:gd name="T1" fmla="*/ 133 h 978"/>
                <a:gd name="T2" fmla="*/ 288 w 856"/>
                <a:gd name="T3" fmla="*/ 187 h 978"/>
                <a:gd name="T4" fmla="*/ 248 w 856"/>
                <a:gd name="T5" fmla="*/ 273 h 978"/>
                <a:gd name="T6" fmla="*/ 256 w 856"/>
                <a:gd name="T7" fmla="*/ 370 h 978"/>
                <a:gd name="T8" fmla="*/ 310 w 856"/>
                <a:gd name="T9" fmla="*/ 446 h 978"/>
                <a:gd name="T10" fmla="*/ 396 w 856"/>
                <a:gd name="T11" fmla="*/ 486 h 978"/>
                <a:gd name="T12" fmla="*/ 492 w 856"/>
                <a:gd name="T13" fmla="*/ 478 h 978"/>
                <a:gd name="T14" fmla="*/ 569 w 856"/>
                <a:gd name="T15" fmla="*/ 424 h 978"/>
                <a:gd name="T16" fmla="*/ 608 w 856"/>
                <a:gd name="T17" fmla="*/ 339 h 978"/>
                <a:gd name="T18" fmla="*/ 600 w 856"/>
                <a:gd name="T19" fmla="*/ 242 h 978"/>
                <a:gd name="T20" fmla="*/ 546 w 856"/>
                <a:gd name="T21" fmla="*/ 165 h 978"/>
                <a:gd name="T22" fmla="*/ 461 w 856"/>
                <a:gd name="T23" fmla="*/ 125 h 978"/>
                <a:gd name="T24" fmla="*/ 469 w 856"/>
                <a:gd name="T25" fmla="*/ 3 h 978"/>
                <a:gd name="T26" fmla="*/ 582 w 856"/>
                <a:gd name="T27" fmla="*/ 42 h 978"/>
                <a:gd name="T28" fmla="*/ 670 w 856"/>
                <a:gd name="T29" fmla="*/ 119 h 978"/>
                <a:gd name="T30" fmla="*/ 723 w 856"/>
                <a:gd name="T31" fmla="*/ 225 h 978"/>
                <a:gd name="T32" fmla="*/ 732 w 856"/>
                <a:gd name="T33" fmla="*/ 345 h 978"/>
                <a:gd name="T34" fmla="*/ 696 w 856"/>
                <a:gd name="T35" fmla="*/ 453 h 978"/>
                <a:gd name="T36" fmla="*/ 627 w 856"/>
                <a:gd name="T37" fmla="*/ 538 h 978"/>
                <a:gd name="T38" fmla="*/ 737 w 856"/>
                <a:gd name="T39" fmla="*/ 621 h 978"/>
                <a:gd name="T40" fmla="*/ 815 w 856"/>
                <a:gd name="T41" fmla="*/ 734 h 978"/>
                <a:gd name="T42" fmla="*/ 854 w 856"/>
                <a:gd name="T43" fmla="*/ 868 h 978"/>
                <a:gd name="T44" fmla="*/ 845 w 856"/>
                <a:gd name="T45" fmla="*/ 953 h 978"/>
                <a:gd name="T46" fmla="*/ 795 w 856"/>
                <a:gd name="T47" fmla="*/ 978 h 978"/>
                <a:gd name="T48" fmla="*/ 746 w 856"/>
                <a:gd name="T49" fmla="*/ 953 h 978"/>
                <a:gd name="T50" fmla="*/ 732 w 856"/>
                <a:gd name="T51" fmla="*/ 876 h 978"/>
                <a:gd name="T52" fmla="*/ 692 w 856"/>
                <a:gd name="T53" fmla="*/ 763 h 978"/>
                <a:gd name="T54" fmla="*/ 615 w 856"/>
                <a:gd name="T55" fmla="*/ 676 h 978"/>
                <a:gd name="T56" fmla="*/ 510 w 856"/>
                <a:gd name="T57" fmla="*/ 623 h 978"/>
                <a:gd name="T58" fmla="*/ 386 w 856"/>
                <a:gd name="T59" fmla="*/ 614 h 978"/>
                <a:gd name="T60" fmla="*/ 274 w 856"/>
                <a:gd name="T61" fmla="*/ 654 h 978"/>
                <a:gd name="T62" fmla="*/ 186 w 856"/>
                <a:gd name="T63" fmla="*/ 730 h 978"/>
                <a:gd name="T64" fmla="*/ 133 w 856"/>
                <a:gd name="T65" fmla="*/ 836 h 978"/>
                <a:gd name="T66" fmla="*/ 119 w 856"/>
                <a:gd name="T67" fmla="*/ 937 h 978"/>
                <a:gd name="T68" fmla="*/ 81 w 856"/>
                <a:gd name="T69" fmla="*/ 975 h 978"/>
                <a:gd name="T70" fmla="*/ 26 w 856"/>
                <a:gd name="T71" fmla="*/ 967 h 978"/>
                <a:gd name="T72" fmla="*/ 0 w 856"/>
                <a:gd name="T73" fmla="*/ 917 h 978"/>
                <a:gd name="T74" fmla="*/ 24 w 856"/>
                <a:gd name="T75" fmla="*/ 776 h 978"/>
                <a:gd name="T76" fmla="*/ 90 w 856"/>
                <a:gd name="T77" fmla="*/ 655 h 978"/>
                <a:gd name="T78" fmla="*/ 191 w 856"/>
                <a:gd name="T79" fmla="*/ 561 h 978"/>
                <a:gd name="T80" fmla="*/ 180 w 856"/>
                <a:gd name="T81" fmla="*/ 484 h 978"/>
                <a:gd name="T82" fmla="*/ 132 w 856"/>
                <a:gd name="T83" fmla="*/ 382 h 978"/>
                <a:gd name="T84" fmla="*/ 125 w 856"/>
                <a:gd name="T85" fmla="*/ 264 h 978"/>
                <a:gd name="T86" fmla="*/ 165 w 856"/>
                <a:gd name="T87" fmla="*/ 152 h 978"/>
                <a:gd name="T88" fmla="*/ 241 w 856"/>
                <a:gd name="T89" fmla="*/ 64 h 978"/>
                <a:gd name="T90" fmla="*/ 347 w 856"/>
                <a:gd name="T91" fmla="*/ 11 h 9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56" h="978">
                  <a:moveTo>
                    <a:pt x="428" y="122"/>
                  </a:moveTo>
                  <a:lnTo>
                    <a:pt x="396" y="125"/>
                  </a:lnTo>
                  <a:lnTo>
                    <a:pt x="365" y="133"/>
                  </a:lnTo>
                  <a:lnTo>
                    <a:pt x="336" y="148"/>
                  </a:lnTo>
                  <a:lnTo>
                    <a:pt x="310" y="165"/>
                  </a:lnTo>
                  <a:lnTo>
                    <a:pt x="288" y="187"/>
                  </a:lnTo>
                  <a:lnTo>
                    <a:pt x="270" y="213"/>
                  </a:lnTo>
                  <a:lnTo>
                    <a:pt x="256" y="242"/>
                  </a:lnTo>
                  <a:lnTo>
                    <a:pt x="248" y="273"/>
                  </a:lnTo>
                  <a:lnTo>
                    <a:pt x="244" y="305"/>
                  </a:lnTo>
                  <a:lnTo>
                    <a:pt x="248" y="339"/>
                  </a:lnTo>
                  <a:lnTo>
                    <a:pt x="256" y="370"/>
                  </a:lnTo>
                  <a:lnTo>
                    <a:pt x="270" y="399"/>
                  </a:lnTo>
                  <a:lnTo>
                    <a:pt x="288" y="424"/>
                  </a:lnTo>
                  <a:lnTo>
                    <a:pt x="310" y="446"/>
                  </a:lnTo>
                  <a:lnTo>
                    <a:pt x="336" y="464"/>
                  </a:lnTo>
                  <a:lnTo>
                    <a:pt x="365" y="478"/>
                  </a:lnTo>
                  <a:lnTo>
                    <a:pt x="396" y="486"/>
                  </a:lnTo>
                  <a:lnTo>
                    <a:pt x="428" y="489"/>
                  </a:lnTo>
                  <a:lnTo>
                    <a:pt x="461" y="486"/>
                  </a:lnTo>
                  <a:lnTo>
                    <a:pt x="492" y="478"/>
                  </a:lnTo>
                  <a:lnTo>
                    <a:pt x="521" y="464"/>
                  </a:lnTo>
                  <a:lnTo>
                    <a:pt x="546" y="446"/>
                  </a:lnTo>
                  <a:lnTo>
                    <a:pt x="569" y="424"/>
                  </a:lnTo>
                  <a:lnTo>
                    <a:pt x="587" y="399"/>
                  </a:lnTo>
                  <a:lnTo>
                    <a:pt x="600" y="370"/>
                  </a:lnTo>
                  <a:lnTo>
                    <a:pt x="608" y="339"/>
                  </a:lnTo>
                  <a:lnTo>
                    <a:pt x="611" y="305"/>
                  </a:lnTo>
                  <a:lnTo>
                    <a:pt x="608" y="273"/>
                  </a:lnTo>
                  <a:lnTo>
                    <a:pt x="600" y="242"/>
                  </a:lnTo>
                  <a:lnTo>
                    <a:pt x="587" y="213"/>
                  </a:lnTo>
                  <a:lnTo>
                    <a:pt x="569" y="187"/>
                  </a:lnTo>
                  <a:lnTo>
                    <a:pt x="546" y="165"/>
                  </a:lnTo>
                  <a:lnTo>
                    <a:pt x="521" y="148"/>
                  </a:lnTo>
                  <a:lnTo>
                    <a:pt x="492" y="133"/>
                  </a:lnTo>
                  <a:lnTo>
                    <a:pt x="461" y="125"/>
                  </a:lnTo>
                  <a:lnTo>
                    <a:pt x="428" y="122"/>
                  </a:lnTo>
                  <a:close/>
                  <a:moveTo>
                    <a:pt x="428" y="0"/>
                  </a:moveTo>
                  <a:lnTo>
                    <a:pt x="469" y="3"/>
                  </a:lnTo>
                  <a:lnTo>
                    <a:pt x="510" y="11"/>
                  </a:lnTo>
                  <a:lnTo>
                    <a:pt x="547" y="24"/>
                  </a:lnTo>
                  <a:lnTo>
                    <a:pt x="582" y="42"/>
                  </a:lnTo>
                  <a:lnTo>
                    <a:pt x="615" y="64"/>
                  </a:lnTo>
                  <a:lnTo>
                    <a:pt x="645" y="90"/>
                  </a:lnTo>
                  <a:lnTo>
                    <a:pt x="670" y="119"/>
                  </a:lnTo>
                  <a:lnTo>
                    <a:pt x="692" y="152"/>
                  </a:lnTo>
                  <a:lnTo>
                    <a:pt x="710" y="187"/>
                  </a:lnTo>
                  <a:lnTo>
                    <a:pt x="723" y="225"/>
                  </a:lnTo>
                  <a:lnTo>
                    <a:pt x="732" y="264"/>
                  </a:lnTo>
                  <a:lnTo>
                    <a:pt x="734" y="305"/>
                  </a:lnTo>
                  <a:lnTo>
                    <a:pt x="732" y="345"/>
                  </a:lnTo>
                  <a:lnTo>
                    <a:pt x="724" y="382"/>
                  </a:lnTo>
                  <a:lnTo>
                    <a:pt x="713" y="418"/>
                  </a:lnTo>
                  <a:lnTo>
                    <a:pt x="696" y="453"/>
                  </a:lnTo>
                  <a:lnTo>
                    <a:pt x="677" y="484"/>
                  </a:lnTo>
                  <a:lnTo>
                    <a:pt x="653" y="513"/>
                  </a:lnTo>
                  <a:lnTo>
                    <a:pt x="627" y="538"/>
                  </a:lnTo>
                  <a:lnTo>
                    <a:pt x="666" y="561"/>
                  </a:lnTo>
                  <a:lnTo>
                    <a:pt x="703" y="589"/>
                  </a:lnTo>
                  <a:lnTo>
                    <a:pt x="737" y="621"/>
                  </a:lnTo>
                  <a:lnTo>
                    <a:pt x="767" y="655"/>
                  </a:lnTo>
                  <a:lnTo>
                    <a:pt x="793" y="693"/>
                  </a:lnTo>
                  <a:lnTo>
                    <a:pt x="815" y="734"/>
                  </a:lnTo>
                  <a:lnTo>
                    <a:pt x="832" y="776"/>
                  </a:lnTo>
                  <a:lnTo>
                    <a:pt x="846" y="822"/>
                  </a:lnTo>
                  <a:lnTo>
                    <a:pt x="854" y="868"/>
                  </a:lnTo>
                  <a:lnTo>
                    <a:pt x="856" y="917"/>
                  </a:lnTo>
                  <a:lnTo>
                    <a:pt x="853" y="937"/>
                  </a:lnTo>
                  <a:lnTo>
                    <a:pt x="845" y="953"/>
                  </a:lnTo>
                  <a:lnTo>
                    <a:pt x="831" y="967"/>
                  </a:lnTo>
                  <a:lnTo>
                    <a:pt x="815" y="975"/>
                  </a:lnTo>
                  <a:lnTo>
                    <a:pt x="795" y="978"/>
                  </a:lnTo>
                  <a:lnTo>
                    <a:pt x="776" y="975"/>
                  </a:lnTo>
                  <a:lnTo>
                    <a:pt x="759" y="967"/>
                  </a:lnTo>
                  <a:lnTo>
                    <a:pt x="746" y="953"/>
                  </a:lnTo>
                  <a:lnTo>
                    <a:pt x="737" y="937"/>
                  </a:lnTo>
                  <a:lnTo>
                    <a:pt x="734" y="917"/>
                  </a:lnTo>
                  <a:lnTo>
                    <a:pt x="732" y="876"/>
                  </a:lnTo>
                  <a:lnTo>
                    <a:pt x="723" y="836"/>
                  </a:lnTo>
                  <a:lnTo>
                    <a:pt x="710" y="799"/>
                  </a:lnTo>
                  <a:lnTo>
                    <a:pt x="692" y="763"/>
                  </a:lnTo>
                  <a:lnTo>
                    <a:pt x="670" y="730"/>
                  </a:lnTo>
                  <a:lnTo>
                    <a:pt x="645" y="701"/>
                  </a:lnTo>
                  <a:lnTo>
                    <a:pt x="615" y="676"/>
                  </a:lnTo>
                  <a:lnTo>
                    <a:pt x="582" y="654"/>
                  </a:lnTo>
                  <a:lnTo>
                    <a:pt x="547" y="635"/>
                  </a:lnTo>
                  <a:lnTo>
                    <a:pt x="510" y="623"/>
                  </a:lnTo>
                  <a:lnTo>
                    <a:pt x="469" y="614"/>
                  </a:lnTo>
                  <a:lnTo>
                    <a:pt x="428" y="611"/>
                  </a:lnTo>
                  <a:lnTo>
                    <a:pt x="386" y="614"/>
                  </a:lnTo>
                  <a:lnTo>
                    <a:pt x="347" y="623"/>
                  </a:lnTo>
                  <a:lnTo>
                    <a:pt x="310" y="635"/>
                  </a:lnTo>
                  <a:lnTo>
                    <a:pt x="274" y="654"/>
                  </a:lnTo>
                  <a:lnTo>
                    <a:pt x="241" y="676"/>
                  </a:lnTo>
                  <a:lnTo>
                    <a:pt x="212" y="701"/>
                  </a:lnTo>
                  <a:lnTo>
                    <a:pt x="186" y="730"/>
                  </a:lnTo>
                  <a:lnTo>
                    <a:pt x="165" y="763"/>
                  </a:lnTo>
                  <a:lnTo>
                    <a:pt x="147" y="799"/>
                  </a:lnTo>
                  <a:lnTo>
                    <a:pt x="133" y="836"/>
                  </a:lnTo>
                  <a:lnTo>
                    <a:pt x="125" y="876"/>
                  </a:lnTo>
                  <a:lnTo>
                    <a:pt x="122" y="917"/>
                  </a:lnTo>
                  <a:lnTo>
                    <a:pt x="119" y="937"/>
                  </a:lnTo>
                  <a:lnTo>
                    <a:pt x="111" y="953"/>
                  </a:lnTo>
                  <a:lnTo>
                    <a:pt x="97" y="967"/>
                  </a:lnTo>
                  <a:lnTo>
                    <a:pt x="81" y="975"/>
                  </a:lnTo>
                  <a:lnTo>
                    <a:pt x="61" y="978"/>
                  </a:lnTo>
                  <a:lnTo>
                    <a:pt x="42" y="975"/>
                  </a:lnTo>
                  <a:lnTo>
                    <a:pt x="26" y="967"/>
                  </a:lnTo>
                  <a:lnTo>
                    <a:pt x="12" y="953"/>
                  </a:lnTo>
                  <a:lnTo>
                    <a:pt x="3" y="937"/>
                  </a:lnTo>
                  <a:lnTo>
                    <a:pt x="0" y="917"/>
                  </a:lnTo>
                  <a:lnTo>
                    <a:pt x="3" y="868"/>
                  </a:lnTo>
                  <a:lnTo>
                    <a:pt x="11" y="822"/>
                  </a:lnTo>
                  <a:lnTo>
                    <a:pt x="24" y="776"/>
                  </a:lnTo>
                  <a:lnTo>
                    <a:pt x="42" y="734"/>
                  </a:lnTo>
                  <a:lnTo>
                    <a:pt x="64" y="693"/>
                  </a:lnTo>
                  <a:lnTo>
                    <a:pt x="90" y="655"/>
                  </a:lnTo>
                  <a:lnTo>
                    <a:pt x="120" y="621"/>
                  </a:lnTo>
                  <a:lnTo>
                    <a:pt x="153" y="589"/>
                  </a:lnTo>
                  <a:lnTo>
                    <a:pt x="191" y="561"/>
                  </a:lnTo>
                  <a:lnTo>
                    <a:pt x="230" y="538"/>
                  </a:lnTo>
                  <a:lnTo>
                    <a:pt x="203" y="513"/>
                  </a:lnTo>
                  <a:lnTo>
                    <a:pt x="180" y="484"/>
                  </a:lnTo>
                  <a:lnTo>
                    <a:pt x="160" y="453"/>
                  </a:lnTo>
                  <a:lnTo>
                    <a:pt x="144" y="418"/>
                  </a:lnTo>
                  <a:lnTo>
                    <a:pt x="132" y="382"/>
                  </a:lnTo>
                  <a:lnTo>
                    <a:pt x="125" y="345"/>
                  </a:lnTo>
                  <a:lnTo>
                    <a:pt x="122" y="305"/>
                  </a:lnTo>
                  <a:lnTo>
                    <a:pt x="125" y="264"/>
                  </a:lnTo>
                  <a:lnTo>
                    <a:pt x="133" y="225"/>
                  </a:lnTo>
                  <a:lnTo>
                    <a:pt x="147" y="187"/>
                  </a:lnTo>
                  <a:lnTo>
                    <a:pt x="165" y="152"/>
                  </a:lnTo>
                  <a:lnTo>
                    <a:pt x="186" y="119"/>
                  </a:lnTo>
                  <a:lnTo>
                    <a:pt x="212" y="90"/>
                  </a:lnTo>
                  <a:lnTo>
                    <a:pt x="241" y="64"/>
                  </a:lnTo>
                  <a:lnTo>
                    <a:pt x="274" y="42"/>
                  </a:lnTo>
                  <a:lnTo>
                    <a:pt x="310" y="24"/>
                  </a:lnTo>
                  <a:lnTo>
                    <a:pt x="347" y="11"/>
                  </a:lnTo>
                  <a:lnTo>
                    <a:pt x="386" y="3"/>
                  </a:lnTo>
                  <a:lnTo>
                    <a:pt x="4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5" name="Freeform 92"/>
          <p:cNvSpPr>
            <a:spLocks noEditPoints="1"/>
          </p:cNvSpPr>
          <p:nvPr/>
        </p:nvSpPr>
        <p:spPr bwMode="auto">
          <a:xfrm>
            <a:off x="457199" y="2033411"/>
            <a:ext cx="479425" cy="442913"/>
          </a:xfrm>
          <a:custGeom>
            <a:avLst/>
            <a:gdLst>
              <a:gd name="T0" fmla="*/ 1261 w 3321"/>
              <a:gd name="T1" fmla="*/ 2068 h 3076"/>
              <a:gd name="T2" fmla="*/ 1341 w 3321"/>
              <a:gd name="T3" fmla="*/ 2196 h 3076"/>
              <a:gd name="T4" fmla="*/ 1460 w 3321"/>
              <a:gd name="T5" fmla="*/ 2288 h 3076"/>
              <a:gd name="T6" fmla="*/ 1607 w 3321"/>
              <a:gd name="T7" fmla="*/ 2335 h 3076"/>
              <a:gd name="T8" fmla="*/ 1765 w 3321"/>
              <a:gd name="T9" fmla="*/ 2324 h 3076"/>
              <a:gd name="T10" fmla="*/ 1903 w 3321"/>
              <a:gd name="T11" fmla="*/ 2262 h 3076"/>
              <a:gd name="T12" fmla="*/ 2011 w 3321"/>
              <a:gd name="T13" fmla="*/ 2156 h 3076"/>
              <a:gd name="T14" fmla="*/ 2076 w 3321"/>
              <a:gd name="T15" fmla="*/ 2020 h 3076"/>
              <a:gd name="T16" fmla="*/ 123 w 3321"/>
              <a:gd name="T17" fmla="*/ 1969 h 3076"/>
              <a:gd name="T18" fmla="*/ 3198 w 3321"/>
              <a:gd name="T19" fmla="*/ 1969 h 3076"/>
              <a:gd name="T20" fmla="*/ 2185 w 3321"/>
              <a:gd name="T21" fmla="*/ 2083 h 3076"/>
              <a:gd name="T22" fmla="*/ 2106 w 3321"/>
              <a:gd name="T23" fmla="*/ 2234 h 3076"/>
              <a:gd name="T24" fmla="*/ 1987 w 3321"/>
              <a:gd name="T25" fmla="*/ 2354 h 3076"/>
              <a:gd name="T26" fmla="*/ 1835 w 3321"/>
              <a:gd name="T27" fmla="*/ 2432 h 3076"/>
              <a:gd name="T28" fmla="*/ 1661 w 3321"/>
              <a:gd name="T29" fmla="*/ 2460 h 3076"/>
              <a:gd name="T30" fmla="*/ 1485 w 3321"/>
              <a:gd name="T31" fmla="*/ 2432 h 3076"/>
              <a:gd name="T32" fmla="*/ 1334 w 3321"/>
              <a:gd name="T33" fmla="*/ 2354 h 3076"/>
              <a:gd name="T34" fmla="*/ 1214 w 3321"/>
              <a:gd name="T35" fmla="*/ 2234 h 3076"/>
              <a:gd name="T36" fmla="*/ 1135 w 3321"/>
              <a:gd name="T37" fmla="*/ 2083 h 3076"/>
              <a:gd name="T38" fmla="*/ 123 w 3321"/>
              <a:gd name="T39" fmla="*/ 1969 h 3076"/>
              <a:gd name="T40" fmla="*/ 3198 w 3321"/>
              <a:gd name="T41" fmla="*/ 1845 h 3076"/>
              <a:gd name="T42" fmla="*/ 2201 w 3321"/>
              <a:gd name="T43" fmla="*/ 920 h 3076"/>
              <a:gd name="T44" fmla="*/ 2137 w 3321"/>
              <a:gd name="T45" fmla="*/ 1080 h 3076"/>
              <a:gd name="T46" fmla="*/ 2031 w 3321"/>
              <a:gd name="T47" fmla="*/ 1211 h 3076"/>
              <a:gd name="T48" fmla="*/ 1889 w 3321"/>
              <a:gd name="T49" fmla="*/ 1304 h 3076"/>
              <a:gd name="T50" fmla="*/ 1721 w 3321"/>
              <a:gd name="T51" fmla="*/ 1350 h 3076"/>
              <a:gd name="T52" fmla="*/ 1542 w 3321"/>
              <a:gd name="T53" fmla="*/ 1341 h 3076"/>
              <a:gd name="T54" fmla="*/ 1382 w 3321"/>
              <a:gd name="T55" fmla="*/ 1278 h 3076"/>
              <a:gd name="T56" fmla="*/ 1250 w 3321"/>
              <a:gd name="T57" fmla="*/ 1172 h 3076"/>
              <a:gd name="T58" fmla="*/ 1157 w 3321"/>
              <a:gd name="T59" fmla="*/ 1030 h 3076"/>
              <a:gd name="T60" fmla="*/ 1110 w 3321"/>
              <a:gd name="T61" fmla="*/ 862 h 3076"/>
              <a:gd name="T62" fmla="*/ 193 w 3321"/>
              <a:gd name="T63" fmla="*/ 738 h 3076"/>
              <a:gd name="T64" fmla="*/ 1204 w 3321"/>
              <a:gd name="T65" fmla="*/ 751 h 3076"/>
              <a:gd name="T66" fmla="*/ 1229 w 3321"/>
              <a:gd name="T67" fmla="*/ 800 h 3076"/>
              <a:gd name="T68" fmla="*/ 1255 w 3321"/>
              <a:gd name="T69" fmla="*/ 946 h 3076"/>
              <a:gd name="T70" fmla="*/ 1325 w 3321"/>
              <a:gd name="T71" fmla="*/ 1069 h 3076"/>
              <a:gd name="T72" fmla="*/ 1429 w 3321"/>
              <a:gd name="T73" fmla="*/ 1163 h 3076"/>
              <a:gd name="T74" fmla="*/ 1562 w 3321"/>
              <a:gd name="T75" fmla="*/ 1219 h 3076"/>
              <a:gd name="T76" fmla="*/ 1710 w 3321"/>
              <a:gd name="T77" fmla="*/ 1228 h 3076"/>
              <a:gd name="T78" fmla="*/ 1849 w 3321"/>
              <a:gd name="T79" fmla="*/ 1187 h 3076"/>
              <a:gd name="T80" fmla="*/ 1964 w 3321"/>
              <a:gd name="T81" fmla="*/ 1104 h 3076"/>
              <a:gd name="T82" fmla="*/ 2047 w 3321"/>
              <a:gd name="T83" fmla="*/ 989 h 3076"/>
              <a:gd name="T84" fmla="*/ 2088 w 3321"/>
              <a:gd name="T85" fmla="*/ 850 h 3076"/>
              <a:gd name="T86" fmla="*/ 2103 w 3321"/>
              <a:gd name="T87" fmla="*/ 764 h 3076"/>
              <a:gd name="T88" fmla="*/ 2152 w 3321"/>
              <a:gd name="T89" fmla="*/ 738 h 3076"/>
              <a:gd name="T90" fmla="*/ 705 w 3321"/>
              <a:gd name="T91" fmla="*/ 123 h 3076"/>
              <a:gd name="T92" fmla="*/ 2662 w 3321"/>
              <a:gd name="T93" fmla="*/ 3 h 3076"/>
              <a:gd name="T94" fmla="*/ 3307 w 3321"/>
              <a:gd name="T95" fmla="*/ 761 h 3076"/>
              <a:gd name="T96" fmla="*/ 3313 w 3321"/>
              <a:gd name="T97" fmla="*/ 770 h 3076"/>
              <a:gd name="T98" fmla="*/ 3317 w 3321"/>
              <a:gd name="T99" fmla="*/ 778 h 3076"/>
              <a:gd name="T100" fmla="*/ 3319 w 3321"/>
              <a:gd name="T101" fmla="*/ 786 h 3076"/>
              <a:gd name="T102" fmla="*/ 3320 w 3321"/>
              <a:gd name="T103" fmla="*/ 794 h 3076"/>
              <a:gd name="T104" fmla="*/ 3318 w 3321"/>
              <a:gd name="T105" fmla="*/ 3033 h 3076"/>
              <a:gd name="T106" fmla="*/ 3279 w 3321"/>
              <a:gd name="T107" fmla="*/ 3073 h 3076"/>
              <a:gd name="T108" fmla="*/ 41 w 3321"/>
              <a:gd name="T109" fmla="*/ 3073 h 3076"/>
              <a:gd name="T110" fmla="*/ 3 w 3321"/>
              <a:gd name="T111" fmla="*/ 3033 h 3076"/>
              <a:gd name="T112" fmla="*/ 0 w 3321"/>
              <a:gd name="T113" fmla="*/ 794 h 3076"/>
              <a:gd name="T114" fmla="*/ 2 w 3321"/>
              <a:gd name="T115" fmla="*/ 786 h 3076"/>
              <a:gd name="T116" fmla="*/ 4 w 3321"/>
              <a:gd name="T117" fmla="*/ 778 h 3076"/>
              <a:gd name="T118" fmla="*/ 7 w 3321"/>
              <a:gd name="T119" fmla="*/ 770 h 3076"/>
              <a:gd name="T120" fmla="*/ 14 w 3321"/>
              <a:gd name="T121" fmla="*/ 761 h 3076"/>
              <a:gd name="T122" fmla="*/ 658 w 3321"/>
              <a:gd name="T123" fmla="*/ 3 h 30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321" h="3076">
                <a:moveTo>
                  <a:pt x="1235" y="1969"/>
                </a:moveTo>
                <a:lnTo>
                  <a:pt x="1245" y="2020"/>
                </a:lnTo>
                <a:lnTo>
                  <a:pt x="1261" y="2068"/>
                </a:lnTo>
                <a:lnTo>
                  <a:pt x="1283" y="2114"/>
                </a:lnTo>
                <a:lnTo>
                  <a:pt x="1310" y="2156"/>
                </a:lnTo>
                <a:lnTo>
                  <a:pt x="1341" y="2196"/>
                </a:lnTo>
                <a:lnTo>
                  <a:pt x="1378" y="2231"/>
                </a:lnTo>
                <a:lnTo>
                  <a:pt x="1417" y="2262"/>
                </a:lnTo>
                <a:lnTo>
                  <a:pt x="1460" y="2288"/>
                </a:lnTo>
                <a:lnTo>
                  <a:pt x="1507" y="2309"/>
                </a:lnTo>
                <a:lnTo>
                  <a:pt x="1556" y="2324"/>
                </a:lnTo>
                <a:lnTo>
                  <a:pt x="1607" y="2335"/>
                </a:lnTo>
                <a:lnTo>
                  <a:pt x="1661" y="2338"/>
                </a:lnTo>
                <a:lnTo>
                  <a:pt x="1713" y="2335"/>
                </a:lnTo>
                <a:lnTo>
                  <a:pt x="1765" y="2324"/>
                </a:lnTo>
                <a:lnTo>
                  <a:pt x="1814" y="2309"/>
                </a:lnTo>
                <a:lnTo>
                  <a:pt x="1861" y="2288"/>
                </a:lnTo>
                <a:lnTo>
                  <a:pt x="1903" y="2262"/>
                </a:lnTo>
                <a:lnTo>
                  <a:pt x="1944" y="2231"/>
                </a:lnTo>
                <a:lnTo>
                  <a:pt x="1979" y="2196"/>
                </a:lnTo>
                <a:lnTo>
                  <a:pt x="2011" y="2156"/>
                </a:lnTo>
                <a:lnTo>
                  <a:pt x="2038" y="2114"/>
                </a:lnTo>
                <a:lnTo>
                  <a:pt x="2060" y="2068"/>
                </a:lnTo>
                <a:lnTo>
                  <a:pt x="2076" y="2020"/>
                </a:lnTo>
                <a:lnTo>
                  <a:pt x="2087" y="1969"/>
                </a:lnTo>
                <a:lnTo>
                  <a:pt x="1235" y="1969"/>
                </a:lnTo>
                <a:close/>
                <a:moveTo>
                  <a:pt x="123" y="1969"/>
                </a:moveTo>
                <a:lnTo>
                  <a:pt x="123" y="2953"/>
                </a:lnTo>
                <a:lnTo>
                  <a:pt x="3198" y="2953"/>
                </a:lnTo>
                <a:lnTo>
                  <a:pt x="3198" y="1969"/>
                </a:lnTo>
                <a:lnTo>
                  <a:pt x="2210" y="1969"/>
                </a:lnTo>
                <a:lnTo>
                  <a:pt x="2201" y="2027"/>
                </a:lnTo>
                <a:lnTo>
                  <a:pt x="2185" y="2083"/>
                </a:lnTo>
                <a:lnTo>
                  <a:pt x="2164" y="2137"/>
                </a:lnTo>
                <a:lnTo>
                  <a:pt x="2137" y="2187"/>
                </a:lnTo>
                <a:lnTo>
                  <a:pt x="2106" y="2234"/>
                </a:lnTo>
                <a:lnTo>
                  <a:pt x="2071" y="2279"/>
                </a:lnTo>
                <a:lnTo>
                  <a:pt x="2031" y="2318"/>
                </a:lnTo>
                <a:lnTo>
                  <a:pt x="1987" y="2354"/>
                </a:lnTo>
                <a:lnTo>
                  <a:pt x="1939" y="2385"/>
                </a:lnTo>
                <a:lnTo>
                  <a:pt x="1889" y="2411"/>
                </a:lnTo>
                <a:lnTo>
                  <a:pt x="1835" y="2432"/>
                </a:lnTo>
                <a:lnTo>
                  <a:pt x="1779" y="2448"/>
                </a:lnTo>
                <a:lnTo>
                  <a:pt x="1721" y="2457"/>
                </a:lnTo>
                <a:lnTo>
                  <a:pt x="1661" y="2460"/>
                </a:lnTo>
                <a:lnTo>
                  <a:pt x="1600" y="2457"/>
                </a:lnTo>
                <a:lnTo>
                  <a:pt x="1542" y="2448"/>
                </a:lnTo>
                <a:lnTo>
                  <a:pt x="1485" y="2432"/>
                </a:lnTo>
                <a:lnTo>
                  <a:pt x="1433" y="2411"/>
                </a:lnTo>
                <a:lnTo>
                  <a:pt x="1382" y="2385"/>
                </a:lnTo>
                <a:lnTo>
                  <a:pt x="1334" y="2354"/>
                </a:lnTo>
                <a:lnTo>
                  <a:pt x="1290" y="2318"/>
                </a:lnTo>
                <a:lnTo>
                  <a:pt x="1250" y="2279"/>
                </a:lnTo>
                <a:lnTo>
                  <a:pt x="1214" y="2234"/>
                </a:lnTo>
                <a:lnTo>
                  <a:pt x="1183" y="2187"/>
                </a:lnTo>
                <a:lnTo>
                  <a:pt x="1157" y="2137"/>
                </a:lnTo>
                <a:lnTo>
                  <a:pt x="1135" y="2083"/>
                </a:lnTo>
                <a:lnTo>
                  <a:pt x="1119" y="2027"/>
                </a:lnTo>
                <a:lnTo>
                  <a:pt x="1110" y="1969"/>
                </a:lnTo>
                <a:lnTo>
                  <a:pt x="123" y="1969"/>
                </a:lnTo>
                <a:close/>
                <a:moveTo>
                  <a:pt x="123" y="862"/>
                </a:moveTo>
                <a:lnTo>
                  <a:pt x="123" y="1845"/>
                </a:lnTo>
                <a:lnTo>
                  <a:pt x="3198" y="1845"/>
                </a:lnTo>
                <a:lnTo>
                  <a:pt x="3198" y="862"/>
                </a:lnTo>
                <a:lnTo>
                  <a:pt x="2210" y="862"/>
                </a:lnTo>
                <a:lnTo>
                  <a:pt x="2201" y="920"/>
                </a:lnTo>
                <a:lnTo>
                  <a:pt x="2185" y="976"/>
                </a:lnTo>
                <a:lnTo>
                  <a:pt x="2164" y="1030"/>
                </a:lnTo>
                <a:lnTo>
                  <a:pt x="2137" y="1080"/>
                </a:lnTo>
                <a:lnTo>
                  <a:pt x="2106" y="1127"/>
                </a:lnTo>
                <a:lnTo>
                  <a:pt x="2071" y="1172"/>
                </a:lnTo>
                <a:lnTo>
                  <a:pt x="2031" y="1211"/>
                </a:lnTo>
                <a:lnTo>
                  <a:pt x="1987" y="1247"/>
                </a:lnTo>
                <a:lnTo>
                  <a:pt x="1939" y="1278"/>
                </a:lnTo>
                <a:lnTo>
                  <a:pt x="1889" y="1304"/>
                </a:lnTo>
                <a:lnTo>
                  <a:pt x="1835" y="1325"/>
                </a:lnTo>
                <a:lnTo>
                  <a:pt x="1779" y="1341"/>
                </a:lnTo>
                <a:lnTo>
                  <a:pt x="1721" y="1350"/>
                </a:lnTo>
                <a:lnTo>
                  <a:pt x="1661" y="1354"/>
                </a:lnTo>
                <a:lnTo>
                  <a:pt x="1600" y="1350"/>
                </a:lnTo>
                <a:lnTo>
                  <a:pt x="1542" y="1341"/>
                </a:lnTo>
                <a:lnTo>
                  <a:pt x="1485" y="1325"/>
                </a:lnTo>
                <a:lnTo>
                  <a:pt x="1433" y="1304"/>
                </a:lnTo>
                <a:lnTo>
                  <a:pt x="1382" y="1278"/>
                </a:lnTo>
                <a:lnTo>
                  <a:pt x="1334" y="1247"/>
                </a:lnTo>
                <a:lnTo>
                  <a:pt x="1290" y="1211"/>
                </a:lnTo>
                <a:lnTo>
                  <a:pt x="1250" y="1172"/>
                </a:lnTo>
                <a:lnTo>
                  <a:pt x="1214" y="1127"/>
                </a:lnTo>
                <a:lnTo>
                  <a:pt x="1183" y="1080"/>
                </a:lnTo>
                <a:lnTo>
                  <a:pt x="1157" y="1030"/>
                </a:lnTo>
                <a:lnTo>
                  <a:pt x="1135" y="976"/>
                </a:lnTo>
                <a:lnTo>
                  <a:pt x="1119" y="920"/>
                </a:lnTo>
                <a:lnTo>
                  <a:pt x="1110" y="862"/>
                </a:lnTo>
                <a:lnTo>
                  <a:pt x="123" y="862"/>
                </a:lnTo>
                <a:close/>
                <a:moveTo>
                  <a:pt x="705" y="123"/>
                </a:moveTo>
                <a:lnTo>
                  <a:pt x="193" y="738"/>
                </a:lnTo>
                <a:lnTo>
                  <a:pt x="1168" y="738"/>
                </a:lnTo>
                <a:lnTo>
                  <a:pt x="1188" y="741"/>
                </a:lnTo>
                <a:lnTo>
                  <a:pt x="1204" y="751"/>
                </a:lnTo>
                <a:lnTo>
                  <a:pt x="1218" y="764"/>
                </a:lnTo>
                <a:lnTo>
                  <a:pt x="1226" y="781"/>
                </a:lnTo>
                <a:lnTo>
                  <a:pt x="1229" y="800"/>
                </a:lnTo>
                <a:lnTo>
                  <a:pt x="1232" y="850"/>
                </a:lnTo>
                <a:lnTo>
                  <a:pt x="1241" y="899"/>
                </a:lnTo>
                <a:lnTo>
                  <a:pt x="1255" y="946"/>
                </a:lnTo>
                <a:lnTo>
                  <a:pt x="1274" y="989"/>
                </a:lnTo>
                <a:lnTo>
                  <a:pt x="1297" y="1031"/>
                </a:lnTo>
                <a:lnTo>
                  <a:pt x="1325" y="1069"/>
                </a:lnTo>
                <a:lnTo>
                  <a:pt x="1356" y="1104"/>
                </a:lnTo>
                <a:lnTo>
                  <a:pt x="1391" y="1136"/>
                </a:lnTo>
                <a:lnTo>
                  <a:pt x="1429" y="1163"/>
                </a:lnTo>
                <a:lnTo>
                  <a:pt x="1471" y="1187"/>
                </a:lnTo>
                <a:lnTo>
                  <a:pt x="1515" y="1206"/>
                </a:lnTo>
                <a:lnTo>
                  <a:pt x="1562" y="1219"/>
                </a:lnTo>
                <a:lnTo>
                  <a:pt x="1610" y="1228"/>
                </a:lnTo>
                <a:lnTo>
                  <a:pt x="1661" y="1231"/>
                </a:lnTo>
                <a:lnTo>
                  <a:pt x="1710" y="1228"/>
                </a:lnTo>
                <a:lnTo>
                  <a:pt x="1759" y="1219"/>
                </a:lnTo>
                <a:lnTo>
                  <a:pt x="1806" y="1206"/>
                </a:lnTo>
                <a:lnTo>
                  <a:pt x="1849" y="1187"/>
                </a:lnTo>
                <a:lnTo>
                  <a:pt x="1891" y="1163"/>
                </a:lnTo>
                <a:lnTo>
                  <a:pt x="1929" y="1136"/>
                </a:lnTo>
                <a:lnTo>
                  <a:pt x="1964" y="1104"/>
                </a:lnTo>
                <a:lnTo>
                  <a:pt x="1996" y="1069"/>
                </a:lnTo>
                <a:lnTo>
                  <a:pt x="2023" y="1031"/>
                </a:lnTo>
                <a:lnTo>
                  <a:pt x="2047" y="989"/>
                </a:lnTo>
                <a:lnTo>
                  <a:pt x="2066" y="946"/>
                </a:lnTo>
                <a:lnTo>
                  <a:pt x="2079" y="899"/>
                </a:lnTo>
                <a:lnTo>
                  <a:pt x="2088" y="850"/>
                </a:lnTo>
                <a:lnTo>
                  <a:pt x="2091" y="800"/>
                </a:lnTo>
                <a:lnTo>
                  <a:pt x="2094" y="781"/>
                </a:lnTo>
                <a:lnTo>
                  <a:pt x="2103" y="764"/>
                </a:lnTo>
                <a:lnTo>
                  <a:pt x="2116" y="751"/>
                </a:lnTo>
                <a:lnTo>
                  <a:pt x="2133" y="741"/>
                </a:lnTo>
                <a:lnTo>
                  <a:pt x="2152" y="738"/>
                </a:lnTo>
                <a:lnTo>
                  <a:pt x="3128" y="738"/>
                </a:lnTo>
                <a:lnTo>
                  <a:pt x="2615" y="123"/>
                </a:lnTo>
                <a:lnTo>
                  <a:pt x="705" y="123"/>
                </a:lnTo>
                <a:close/>
                <a:moveTo>
                  <a:pt x="677" y="0"/>
                </a:moveTo>
                <a:lnTo>
                  <a:pt x="2644" y="0"/>
                </a:lnTo>
                <a:lnTo>
                  <a:pt x="2662" y="3"/>
                </a:lnTo>
                <a:lnTo>
                  <a:pt x="2679" y="10"/>
                </a:lnTo>
                <a:lnTo>
                  <a:pt x="2692" y="23"/>
                </a:lnTo>
                <a:lnTo>
                  <a:pt x="3307" y="761"/>
                </a:lnTo>
                <a:lnTo>
                  <a:pt x="3310" y="765"/>
                </a:lnTo>
                <a:lnTo>
                  <a:pt x="3311" y="767"/>
                </a:lnTo>
                <a:lnTo>
                  <a:pt x="3313" y="770"/>
                </a:lnTo>
                <a:lnTo>
                  <a:pt x="3314" y="772"/>
                </a:lnTo>
                <a:lnTo>
                  <a:pt x="3316" y="776"/>
                </a:lnTo>
                <a:lnTo>
                  <a:pt x="3317" y="778"/>
                </a:lnTo>
                <a:lnTo>
                  <a:pt x="3317" y="781"/>
                </a:lnTo>
                <a:lnTo>
                  <a:pt x="3318" y="783"/>
                </a:lnTo>
                <a:lnTo>
                  <a:pt x="3319" y="786"/>
                </a:lnTo>
                <a:lnTo>
                  <a:pt x="3320" y="789"/>
                </a:lnTo>
                <a:lnTo>
                  <a:pt x="3320" y="792"/>
                </a:lnTo>
                <a:lnTo>
                  <a:pt x="3320" y="794"/>
                </a:lnTo>
                <a:lnTo>
                  <a:pt x="3321" y="800"/>
                </a:lnTo>
                <a:lnTo>
                  <a:pt x="3321" y="3014"/>
                </a:lnTo>
                <a:lnTo>
                  <a:pt x="3318" y="3033"/>
                </a:lnTo>
                <a:lnTo>
                  <a:pt x="3309" y="3050"/>
                </a:lnTo>
                <a:lnTo>
                  <a:pt x="3295" y="3063"/>
                </a:lnTo>
                <a:lnTo>
                  <a:pt x="3279" y="3073"/>
                </a:lnTo>
                <a:lnTo>
                  <a:pt x="3259" y="3076"/>
                </a:lnTo>
                <a:lnTo>
                  <a:pt x="61" y="3076"/>
                </a:lnTo>
                <a:lnTo>
                  <a:pt x="41" y="3073"/>
                </a:lnTo>
                <a:lnTo>
                  <a:pt x="25" y="3063"/>
                </a:lnTo>
                <a:lnTo>
                  <a:pt x="11" y="3050"/>
                </a:lnTo>
                <a:lnTo>
                  <a:pt x="3" y="3033"/>
                </a:lnTo>
                <a:lnTo>
                  <a:pt x="0" y="3014"/>
                </a:lnTo>
                <a:lnTo>
                  <a:pt x="0" y="800"/>
                </a:lnTo>
                <a:lnTo>
                  <a:pt x="0" y="794"/>
                </a:lnTo>
                <a:lnTo>
                  <a:pt x="0" y="792"/>
                </a:lnTo>
                <a:lnTo>
                  <a:pt x="1" y="789"/>
                </a:lnTo>
                <a:lnTo>
                  <a:pt x="2" y="786"/>
                </a:lnTo>
                <a:lnTo>
                  <a:pt x="2" y="783"/>
                </a:lnTo>
                <a:lnTo>
                  <a:pt x="3" y="781"/>
                </a:lnTo>
                <a:lnTo>
                  <a:pt x="4" y="778"/>
                </a:lnTo>
                <a:lnTo>
                  <a:pt x="5" y="776"/>
                </a:lnTo>
                <a:lnTo>
                  <a:pt x="6" y="772"/>
                </a:lnTo>
                <a:lnTo>
                  <a:pt x="7" y="770"/>
                </a:lnTo>
                <a:lnTo>
                  <a:pt x="9" y="767"/>
                </a:lnTo>
                <a:lnTo>
                  <a:pt x="10" y="765"/>
                </a:lnTo>
                <a:lnTo>
                  <a:pt x="14" y="761"/>
                </a:lnTo>
                <a:lnTo>
                  <a:pt x="629" y="23"/>
                </a:lnTo>
                <a:lnTo>
                  <a:pt x="643" y="10"/>
                </a:lnTo>
                <a:lnTo>
                  <a:pt x="658" y="3"/>
                </a:lnTo>
                <a:lnTo>
                  <a:pt x="677"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26" name="Group 23"/>
          <p:cNvGrpSpPr>
            <a:grpSpLocks noChangeAspect="1"/>
          </p:cNvGrpSpPr>
          <p:nvPr/>
        </p:nvGrpSpPr>
        <p:grpSpPr bwMode="auto">
          <a:xfrm>
            <a:off x="4959004" y="4006867"/>
            <a:ext cx="479425" cy="461963"/>
            <a:chOff x="1863" y="766"/>
            <a:chExt cx="302" cy="291"/>
          </a:xfrm>
          <a:solidFill>
            <a:schemeClr val="accent1"/>
          </a:solidFill>
        </p:grpSpPr>
        <p:sp>
          <p:nvSpPr>
            <p:cNvPr id="27" name="Freeform 25"/>
            <p:cNvSpPr>
              <a:spLocks noEditPoints="1"/>
            </p:cNvSpPr>
            <p:nvPr/>
          </p:nvSpPr>
          <p:spPr bwMode="auto">
            <a:xfrm>
              <a:off x="1863" y="867"/>
              <a:ext cx="190" cy="190"/>
            </a:xfrm>
            <a:custGeom>
              <a:avLst/>
              <a:gdLst>
                <a:gd name="T0" fmla="*/ 166 w 2090"/>
                <a:gd name="T1" fmla="*/ 126 h 2090"/>
                <a:gd name="T2" fmla="*/ 134 w 2090"/>
                <a:gd name="T3" fmla="*/ 148 h 2090"/>
                <a:gd name="T4" fmla="*/ 123 w 2090"/>
                <a:gd name="T5" fmla="*/ 185 h 2090"/>
                <a:gd name="T6" fmla="*/ 126 w 2090"/>
                <a:gd name="T7" fmla="*/ 1433 h 2090"/>
                <a:gd name="T8" fmla="*/ 148 w 2090"/>
                <a:gd name="T9" fmla="*/ 1463 h 2090"/>
                <a:gd name="T10" fmla="*/ 184 w 2090"/>
                <a:gd name="T11" fmla="*/ 1475 h 2090"/>
                <a:gd name="T12" fmla="*/ 394 w 2090"/>
                <a:gd name="T13" fmla="*/ 1477 h 2090"/>
                <a:gd name="T14" fmla="*/ 437 w 2090"/>
                <a:gd name="T15" fmla="*/ 1496 h 2090"/>
                <a:gd name="T16" fmla="*/ 470 w 2090"/>
                <a:gd name="T17" fmla="*/ 1529 h 2090"/>
                <a:gd name="T18" fmla="*/ 489 w 2090"/>
                <a:gd name="T19" fmla="*/ 1573 h 2090"/>
                <a:gd name="T20" fmla="*/ 492 w 2090"/>
                <a:gd name="T21" fmla="*/ 1895 h 2090"/>
                <a:gd name="T22" fmla="*/ 950 w 2090"/>
                <a:gd name="T23" fmla="*/ 1505 h 2090"/>
                <a:gd name="T24" fmla="*/ 999 w 2090"/>
                <a:gd name="T25" fmla="*/ 1483 h 2090"/>
                <a:gd name="T26" fmla="*/ 1052 w 2090"/>
                <a:gd name="T27" fmla="*/ 1475 h 2090"/>
                <a:gd name="T28" fmla="*/ 1925 w 2090"/>
                <a:gd name="T29" fmla="*/ 1472 h 2090"/>
                <a:gd name="T30" fmla="*/ 1955 w 2090"/>
                <a:gd name="T31" fmla="*/ 1449 h 2090"/>
                <a:gd name="T32" fmla="*/ 1967 w 2090"/>
                <a:gd name="T33" fmla="*/ 1413 h 2090"/>
                <a:gd name="T34" fmla="*/ 1964 w 2090"/>
                <a:gd name="T35" fmla="*/ 165 h 2090"/>
                <a:gd name="T36" fmla="*/ 1941 w 2090"/>
                <a:gd name="T37" fmla="*/ 135 h 2090"/>
                <a:gd name="T38" fmla="*/ 1905 w 2090"/>
                <a:gd name="T39" fmla="*/ 123 h 2090"/>
                <a:gd name="T40" fmla="*/ 184 w 2090"/>
                <a:gd name="T41" fmla="*/ 0 h 2090"/>
                <a:gd name="T42" fmla="*/ 1938 w 2090"/>
                <a:gd name="T43" fmla="*/ 3 h 2090"/>
                <a:gd name="T44" fmla="*/ 1998 w 2090"/>
                <a:gd name="T45" fmla="*/ 25 h 2090"/>
                <a:gd name="T46" fmla="*/ 2046 w 2090"/>
                <a:gd name="T47" fmla="*/ 66 h 2090"/>
                <a:gd name="T48" fmla="*/ 2078 w 2090"/>
                <a:gd name="T49" fmla="*/ 120 h 2090"/>
                <a:gd name="T50" fmla="*/ 2090 w 2090"/>
                <a:gd name="T51" fmla="*/ 185 h 2090"/>
                <a:gd name="T52" fmla="*/ 2086 w 2090"/>
                <a:gd name="T53" fmla="*/ 1446 h 2090"/>
                <a:gd name="T54" fmla="*/ 2065 w 2090"/>
                <a:gd name="T55" fmla="*/ 1506 h 2090"/>
                <a:gd name="T56" fmla="*/ 2024 w 2090"/>
                <a:gd name="T57" fmla="*/ 1554 h 2090"/>
                <a:gd name="T58" fmla="*/ 1969 w 2090"/>
                <a:gd name="T59" fmla="*/ 1586 h 2090"/>
                <a:gd name="T60" fmla="*/ 1905 w 2090"/>
                <a:gd name="T61" fmla="*/ 1598 h 2090"/>
                <a:gd name="T62" fmla="*/ 1037 w 2090"/>
                <a:gd name="T63" fmla="*/ 1600 h 2090"/>
                <a:gd name="T64" fmla="*/ 1011 w 2090"/>
                <a:gd name="T65" fmla="*/ 1614 h 2090"/>
                <a:gd name="T66" fmla="*/ 458 w 2090"/>
                <a:gd name="T67" fmla="*/ 2083 h 2090"/>
                <a:gd name="T68" fmla="*/ 430 w 2090"/>
                <a:gd name="T69" fmla="*/ 2090 h 2090"/>
                <a:gd name="T70" fmla="*/ 405 w 2090"/>
                <a:gd name="T71" fmla="*/ 2084 h 2090"/>
                <a:gd name="T72" fmla="*/ 379 w 2090"/>
                <a:gd name="T73" fmla="*/ 2061 h 2090"/>
                <a:gd name="T74" fmla="*/ 369 w 2090"/>
                <a:gd name="T75" fmla="*/ 2028 h 2090"/>
                <a:gd name="T76" fmla="*/ 184 w 2090"/>
                <a:gd name="T77" fmla="*/ 1598 h 2090"/>
                <a:gd name="T78" fmla="*/ 120 w 2090"/>
                <a:gd name="T79" fmla="*/ 1586 h 2090"/>
                <a:gd name="T80" fmla="*/ 66 w 2090"/>
                <a:gd name="T81" fmla="*/ 1554 h 2090"/>
                <a:gd name="T82" fmla="*/ 26 w 2090"/>
                <a:gd name="T83" fmla="*/ 1506 h 2090"/>
                <a:gd name="T84" fmla="*/ 3 w 2090"/>
                <a:gd name="T85" fmla="*/ 1446 h 2090"/>
                <a:gd name="T86" fmla="*/ 0 w 2090"/>
                <a:gd name="T87" fmla="*/ 185 h 2090"/>
                <a:gd name="T88" fmla="*/ 12 w 2090"/>
                <a:gd name="T89" fmla="*/ 120 h 2090"/>
                <a:gd name="T90" fmla="*/ 43 w 2090"/>
                <a:gd name="T91" fmla="*/ 66 h 2090"/>
                <a:gd name="T92" fmla="*/ 92 w 2090"/>
                <a:gd name="T93" fmla="*/ 25 h 2090"/>
                <a:gd name="T94" fmla="*/ 151 w 2090"/>
                <a:gd name="T95" fmla="*/ 3 h 20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090" h="2090">
                  <a:moveTo>
                    <a:pt x="184" y="123"/>
                  </a:moveTo>
                  <a:lnTo>
                    <a:pt x="166" y="126"/>
                  </a:lnTo>
                  <a:lnTo>
                    <a:pt x="148" y="135"/>
                  </a:lnTo>
                  <a:lnTo>
                    <a:pt x="134" y="148"/>
                  </a:lnTo>
                  <a:lnTo>
                    <a:pt x="126" y="165"/>
                  </a:lnTo>
                  <a:lnTo>
                    <a:pt x="123" y="185"/>
                  </a:lnTo>
                  <a:lnTo>
                    <a:pt x="123" y="1413"/>
                  </a:lnTo>
                  <a:lnTo>
                    <a:pt x="126" y="1433"/>
                  </a:lnTo>
                  <a:lnTo>
                    <a:pt x="134" y="1449"/>
                  </a:lnTo>
                  <a:lnTo>
                    <a:pt x="148" y="1463"/>
                  </a:lnTo>
                  <a:lnTo>
                    <a:pt x="166" y="1472"/>
                  </a:lnTo>
                  <a:lnTo>
                    <a:pt x="184" y="1475"/>
                  </a:lnTo>
                  <a:lnTo>
                    <a:pt x="369" y="1475"/>
                  </a:lnTo>
                  <a:lnTo>
                    <a:pt x="394" y="1477"/>
                  </a:lnTo>
                  <a:lnTo>
                    <a:pt x="416" y="1485"/>
                  </a:lnTo>
                  <a:lnTo>
                    <a:pt x="437" y="1496"/>
                  </a:lnTo>
                  <a:lnTo>
                    <a:pt x="456" y="1511"/>
                  </a:lnTo>
                  <a:lnTo>
                    <a:pt x="470" y="1529"/>
                  </a:lnTo>
                  <a:lnTo>
                    <a:pt x="482" y="1550"/>
                  </a:lnTo>
                  <a:lnTo>
                    <a:pt x="489" y="1573"/>
                  </a:lnTo>
                  <a:lnTo>
                    <a:pt x="492" y="1598"/>
                  </a:lnTo>
                  <a:lnTo>
                    <a:pt x="492" y="1895"/>
                  </a:lnTo>
                  <a:lnTo>
                    <a:pt x="930" y="1522"/>
                  </a:lnTo>
                  <a:lnTo>
                    <a:pt x="950" y="1505"/>
                  </a:lnTo>
                  <a:lnTo>
                    <a:pt x="974" y="1493"/>
                  </a:lnTo>
                  <a:lnTo>
                    <a:pt x="999" y="1483"/>
                  </a:lnTo>
                  <a:lnTo>
                    <a:pt x="1025" y="1477"/>
                  </a:lnTo>
                  <a:lnTo>
                    <a:pt x="1052" y="1475"/>
                  </a:lnTo>
                  <a:lnTo>
                    <a:pt x="1905" y="1475"/>
                  </a:lnTo>
                  <a:lnTo>
                    <a:pt x="1925" y="1472"/>
                  </a:lnTo>
                  <a:lnTo>
                    <a:pt x="1941" y="1463"/>
                  </a:lnTo>
                  <a:lnTo>
                    <a:pt x="1955" y="1449"/>
                  </a:lnTo>
                  <a:lnTo>
                    <a:pt x="1964" y="1433"/>
                  </a:lnTo>
                  <a:lnTo>
                    <a:pt x="1967" y="1413"/>
                  </a:lnTo>
                  <a:lnTo>
                    <a:pt x="1967" y="185"/>
                  </a:lnTo>
                  <a:lnTo>
                    <a:pt x="1964" y="165"/>
                  </a:lnTo>
                  <a:lnTo>
                    <a:pt x="1955" y="148"/>
                  </a:lnTo>
                  <a:lnTo>
                    <a:pt x="1941" y="135"/>
                  </a:lnTo>
                  <a:lnTo>
                    <a:pt x="1925" y="126"/>
                  </a:lnTo>
                  <a:lnTo>
                    <a:pt x="1905" y="123"/>
                  </a:lnTo>
                  <a:lnTo>
                    <a:pt x="184" y="123"/>
                  </a:lnTo>
                  <a:close/>
                  <a:moveTo>
                    <a:pt x="184" y="0"/>
                  </a:moveTo>
                  <a:lnTo>
                    <a:pt x="1905" y="0"/>
                  </a:lnTo>
                  <a:lnTo>
                    <a:pt x="1938" y="3"/>
                  </a:lnTo>
                  <a:lnTo>
                    <a:pt x="1969" y="12"/>
                  </a:lnTo>
                  <a:lnTo>
                    <a:pt x="1998" y="25"/>
                  </a:lnTo>
                  <a:lnTo>
                    <a:pt x="2024" y="44"/>
                  </a:lnTo>
                  <a:lnTo>
                    <a:pt x="2046" y="66"/>
                  </a:lnTo>
                  <a:lnTo>
                    <a:pt x="2065" y="91"/>
                  </a:lnTo>
                  <a:lnTo>
                    <a:pt x="2078" y="120"/>
                  </a:lnTo>
                  <a:lnTo>
                    <a:pt x="2086" y="152"/>
                  </a:lnTo>
                  <a:lnTo>
                    <a:pt x="2090" y="185"/>
                  </a:lnTo>
                  <a:lnTo>
                    <a:pt x="2090" y="1413"/>
                  </a:lnTo>
                  <a:lnTo>
                    <a:pt x="2086" y="1446"/>
                  </a:lnTo>
                  <a:lnTo>
                    <a:pt x="2078" y="1477"/>
                  </a:lnTo>
                  <a:lnTo>
                    <a:pt x="2065" y="1506"/>
                  </a:lnTo>
                  <a:lnTo>
                    <a:pt x="2046" y="1532"/>
                  </a:lnTo>
                  <a:lnTo>
                    <a:pt x="2024" y="1554"/>
                  </a:lnTo>
                  <a:lnTo>
                    <a:pt x="1998" y="1573"/>
                  </a:lnTo>
                  <a:lnTo>
                    <a:pt x="1969" y="1586"/>
                  </a:lnTo>
                  <a:lnTo>
                    <a:pt x="1938" y="1595"/>
                  </a:lnTo>
                  <a:lnTo>
                    <a:pt x="1905" y="1598"/>
                  </a:lnTo>
                  <a:lnTo>
                    <a:pt x="1052" y="1598"/>
                  </a:lnTo>
                  <a:lnTo>
                    <a:pt x="1037" y="1600"/>
                  </a:lnTo>
                  <a:lnTo>
                    <a:pt x="1023" y="1605"/>
                  </a:lnTo>
                  <a:lnTo>
                    <a:pt x="1011" y="1614"/>
                  </a:lnTo>
                  <a:lnTo>
                    <a:pt x="470" y="2075"/>
                  </a:lnTo>
                  <a:lnTo>
                    <a:pt x="458" y="2083"/>
                  </a:lnTo>
                  <a:lnTo>
                    <a:pt x="444" y="2088"/>
                  </a:lnTo>
                  <a:lnTo>
                    <a:pt x="430" y="2090"/>
                  </a:lnTo>
                  <a:lnTo>
                    <a:pt x="417" y="2088"/>
                  </a:lnTo>
                  <a:lnTo>
                    <a:pt x="405" y="2084"/>
                  </a:lnTo>
                  <a:lnTo>
                    <a:pt x="389" y="2075"/>
                  </a:lnTo>
                  <a:lnTo>
                    <a:pt x="379" y="2061"/>
                  </a:lnTo>
                  <a:lnTo>
                    <a:pt x="372" y="2046"/>
                  </a:lnTo>
                  <a:lnTo>
                    <a:pt x="369" y="2028"/>
                  </a:lnTo>
                  <a:lnTo>
                    <a:pt x="369" y="1598"/>
                  </a:lnTo>
                  <a:lnTo>
                    <a:pt x="184" y="1598"/>
                  </a:lnTo>
                  <a:lnTo>
                    <a:pt x="151" y="1595"/>
                  </a:lnTo>
                  <a:lnTo>
                    <a:pt x="120" y="1586"/>
                  </a:lnTo>
                  <a:lnTo>
                    <a:pt x="92" y="1573"/>
                  </a:lnTo>
                  <a:lnTo>
                    <a:pt x="66" y="1554"/>
                  </a:lnTo>
                  <a:lnTo>
                    <a:pt x="43" y="1532"/>
                  </a:lnTo>
                  <a:lnTo>
                    <a:pt x="26" y="1506"/>
                  </a:lnTo>
                  <a:lnTo>
                    <a:pt x="12" y="1477"/>
                  </a:lnTo>
                  <a:lnTo>
                    <a:pt x="3" y="1446"/>
                  </a:lnTo>
                  <a:lnTo>
                    <a:pt x="0" y="1413"/>
                  </a:lnTo>
                  <a:lnTo>
                    <a:pt x="0" y="185"/>
                  </a:lnTo>
                  <a:lnTo>
                    <a:pt x="3" y="152"/>
                  </a:lnTo>
                  <a:lnTo>
                    <a:pt x="12" y="120"/>
                  </a:lnTo>
                  <a:lnTo>
                    <a:pt x="26" y="91"/>
                  </a:lnTo>
                  <a:lnTo>
                    <a:pt x="43" y="66"/>
                  </a:lnTo>
                  <a:lnTo>
                    <a:pt x="66" y="44"/>
                  </a:lnTo>
                  <a:lnTo>
                    <a:pt x="92" y="25"/>
                  </a:lnTo>
                  <a:lnTo>
                    <a:pt x="120" y="12"/>
                  </a:lnTo>
                  <a:lnTo>
                    <a:pt x="151" y="3"/>
                  </a:lnTo>
                  <a:lnTo>
                    <a:pt x="1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auto">
            <a:xfrm>
              <a:off x="1975" y="766"/>
              <a:ext cx="190" cy="190"/>
            </a:xfrm>
            <a:custGeom>
              <a:avLst/>
              <a:gdLst>
                <a:gd name="T0" fmla="*/ 1906 w 2090"/>
                <a:gd name="T1" fmla="*/ 0 h 2090"/>
                <a:gd name="T2" fmla="*/ 1970 w 2090"/>
                <a:gd name="T3" fmla="*/ 12 h 2090"/>
                <a:gd name="T4" fmla="*/ 2025 w 2090"/>
                <a:gd name="T5" fmla="*/ 44 h 2090"/>
                <a:gd name="T6" fmla="*/ 2065 w 2090"/>
                <a:gd name="T7" fmla="*/ 92 h 2090"/>
                <a:gd name="T8" fmla="*/ 2087 w 2090"/>
                <a:gd name="T9" fmla="*/ 151 h 2090"/>
                <a:gd name="T10" fmla="*/ 2090 w 2090"/>
                <a:gd name="T11" fmla="*/ 1414 h 2090"/>
                <a:gd name="T12" fmla="*/ 2079 w 2090"/>
                <a:gd name="T13" fmla="*/ 1478 h 2090"/>
                <a:gd name="T14" fmla="*/ 2047 w 2090"/>
                <a:gd name="T15" fmla="*/ 1533 h 2090"/>
                <a:gd name="T16" fmla="*/ 1999 w 2090"/>
                <a:gd name="T17" fmla="*/ 1574 h 2090"/>
                <a:gd name="T18" fmla="*/ 1939 w 2090"/>
                <a:gd name="T19" fmla="*/ 1595 h 2090"/>
                <a:gd name="T20" fmla="*/ 1721 w 2090"/>
                <a:gd name="T21" fmla="*/ 1599 h 2090"/>
                <a:gd name="T22" fmla="*/ 1719 w 2090"/>
                <a:gd name="T23" fmla="*/ 2046 h 2090"/>
                <a:gd name="T24" fmla="*/ 1700 w 2090"/>
                <a:gd name="T25" fmla="*/ 2075 h 2090"/>
                <a:gd name="T26" fmla="*/ 1673 w 2090"/>
                <a:gd name="T27" fmla="*/ 2089 h 2090"/>
                <a:gd name="T28" fmla="*/ 1645 w 2090"/>
                <a:gd name="T29" fmla="*/ 2089 h 2090"/>
                <a:gd name="T30" fmla="*/ 1620 w 2090"/>
                <a:gd name="T31" fmla="*/ 2075 h 2090"/>
                <a:gd name="T32" fmla="*/ 1070 w 2090"/>
                <a:gd name="T33" fmla="*/ 1607 h 2090"/>
                <a:gd name="T34" fmla="*/ 1053 w 2090"/>
                <a:gd name="T35" fmla="*/ 1600 h 2090"/>
                <a:gd name="T36" fmla="*/ 1025 w 2090"/>
                <a:gd name="T37" fmla="*/ 1595 h 2090"/>
                <a:gd name="T38" fmla="*/ 995 w 2090"/>
                <a:gd name="T39" fmla="*/ 1574 h 2090"/>
                <a:gd name="T40" fmla="*/ 984 w 2090"/>
                <a:gd name="T41" fmla="*/ 1537 h 2090"/>
                <a:gd name="T42" fmla="*/ 995 w 2090"/>
                <a:gd name="T43" fmla="*/ 1501 h 2090"/>
                <a:gd name="T44" fmla="*/ 1025 w 2090"/>
                <a:gd name="T45" fmla="*/ 1478 h 2090"/>
                <a:gd name="T46" fmla="*/ 1072 w 2090"/>
                <a:gd name="T47" fmla="*/ 1478 h 2090"/>
                <a:gd name="T48" fmla="*/ 1117 w 2090"/>
                <a:gd name="T49" fmla="*/ 1492 h 2090"/>
                <a:gd name="T50" fmla="*/ 1150 w 2090"/>
                <a:gd name="T51" fmla="*/ 1513 h 2090"/>
                <a:gd name="T52" fmla="*/ 1599 w 2090"/>
                <a:gd name="T53" fmla="*/ 1896 h 2090"/>
                <a:gd name="T54" fmla="*/ 1601 w 2090"/>
                <a:gd name="T55" fmla="*/ 1574 h 2090"/>
                <a:gd name="T56" fmla="*/ 1619 w 2090"/>
                <a:gd name="T57" fmla="*/ 1530 h 2090"/>
                <a:gd name="T58" fmla="*/ 1653 w 2090"/>
                <a:gd name="T59" fmla="*/ 1497 h 2090"/>
                <a:gd name="T60" fmla="*/ 1697 w 2090"/>
                <a:gd name="T61" fmla="*/ 1478 h 2090"/>
                <a:gd name="T62" fmla="*/ 1906 w 2090"/>
                <a:gd name="T63" fmla="*/ 1475 h 2090"/>
                <a:gd name="T64" fmla="*/ 1942 w 2090"/>
                <a:gd name="T65" fmla="*/ 1464 h 2090"/>
                <a:gd name="T66" fmla="*/ 1965 w 2090"/>
                <a:gd name="T67" fmla="*/ 1434 h 2090"/>
                <a:gd name="T68" fmla="*/ 1968 w 2090"/>
                <a:gd name="T69" fmla="*/ 185 h 2090"/>
                <a:gd name="T70" fmla="*/ 1955 w 2090"/>
                <a:gd name="T71" fmla="*/ 148 h 2090"/>
                <a:gd name="T72" fmla="*/ 1925 w 2090"/>
                <a:gd name="T73" fmla="*/ 127 h 2090"/>
                <a:gd name="T74" fmla="*/ 185 w 2090"/>
                <a:gd name="T75" fmla="*/ 123 h 2090"/>
                <a:gd name="T76" fmla="*/ 148 w 2090"/>
                <a:gd name="T77" fmla="*/ 135 h 2090"/>
                <a:gd name="T78" fmla="*/ 127 w 2090"/>
                <a:gd name="T79" fmla="*/ 166 h 2090"/>
                <a:gd name="T80" fmla="*/ 124 w 2090"/>
                <a:gd name="T81" fmla="*/ 923 h 2090"/>
                <a:gd name="T82" fmla="*/ 111 w 2090"/>
                <a:gd name="T83" fmla="*/ 959 h 2090"/>
                <a:gd name="T84" fmla="*/ 81 w 2090"/>
                <a:gd name="T85" fmla="*/ 981 h 2090"/>
                <a:gd name="T86" fmla="*/ 43 w 2090"/>
                <a:gd name="T87" fmla="*/ 981 h 2090"/>
                <a:gd name="T88" fmla="*/ 13 w 2090"/>
                <a:gd name="T89" fmla="*/ 959 h 2090"/>
                <a:gd name="T90" fmla="*/ 0 w 2090"/>
                <a:gd name="T91" fmla="*/ 923 h 2090"/>
                <a:gd name="T92" fmla="*/ 3 w 2090"/>
                <a:gd name="T93" fmla="*/ 151 h 2090"/>
                <a:gd name="T94" fmla="*/ 26 w 2090"/>
                <a:gd name="T95" fmla="*/ 92 h 2090"/>
                <a:gd name="T96" fmla="*/ 66 w 2090"/>
                <a:gd name="T97" fmla="*/ 44 h 2090"/>
                <a:gd name="T98" fmla="*/ 120 w 2090"/>
                <a:gd name="T99" fmla="*/ 12 h 2090"/>
                <a:gd name="T100" fmla="*/ 185 w 2090"/>
                <a:gd name="T101" fmla="*/ 0 h 20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090" h="2090">
                  <a:moveTo>
                    <a:pt x="185" y="0"/>
                  </a:moveTo>
                  <a:lnTo>
                    <a:pt x="1906" y="0"/>
                  </a:lnTo>
                  <a:lnTo>
                    <a:pt x="1939" y="3"/>
                  </a:lnTo>
                  <a:lnTo>
                    <a:pt x="1970" y="12"/>
                  </a:lnTo>
                  <a:lnTo>
                    <a:pt x="1999" y="26"/>
                  </a:lnTo>
                  <a:lnTo>
                    <a:pt x="2025" y="44"/>
                  </a:lnTo>
                  <a:lnTo>
                    <a:pt x="2047" y="66"/>
                  </a:lnTo>
                  <a:lnTo>
                    <a:pt x="2065" y="92"/>
                  </a:lnTo>
                  <a:lnTo>
                    <a:pt x="2079" y="120"/>
                  </a:lnTo>
                  <a:lnTo>
                    <a:pt x="2087" y="151"/>
                  </a:lnTo>
                  <a:lnTo>
                    <a:pt x="2090" y="185"/>
                  </a:lnTo>
                  <a:lnTo>
                    <a:pt x="2090" y="1414"/>
                  </a:lnTo>
                  <a:lnTo>
                    <a:pt x="2087" y="1447"/>
                  </a:lnTo>
                  <a:lnTo>
                    <a:pt x="2079" y="1478"/>
                  </a:lnTo>
                  <a:lnTo>
                    <a:pt x="2065" y="1507"/>
                  </a:lnTo>
                  <a:lnTo>
                    <a:pt x="2047" y="1533"/>
                  </a:lnTo>
                  <a:lnTo>
                    <a:pt x="2025" y="1555"/>
                  </a:lnTo>
                  <a:lnTo>
                    <a:pt x="1999" y="1574"/>
                  </a:lnTo>
                  <a:lnTo>
                    <a:pt x="1970" y="1587"/>
                  </a:lnTo>
                  <a:lnTo>
                    <a:pt x="1939" y="1595"/>
                  </a:lnTo>
                  <a:lnTo>
                    <a:pt x="1906" y="1599"/>
                  </a:lnTo>
                  <a:lnTo>
                    <a:pt x="1721" y="1599"/>
                  </a:lnTo>
                  <a:lnTo>
                    <a:pt x="1721" y="2029"/>
                  </a:lnTo>
                  <a:lnTo>
                    <a:pt x="1719" y="2046"/>
                  </a:lnTo>
                  <a:lnTo>
                    <a:pt x="1712" y="2062"/>
                  </a:lnTo>
                  <a:lnTo>
                    <a:pt x="1700" y="2075"/>
                  </a:lnTo>
                  <a:lnTo>
                    <a:pt x="1686" y="2085"/>
                  </a:lnTo>
                  <a:lnTo>
                    <a:pt x="1673" y="2089"/>
                  </a:lnTo>
                  <a:lnTo>
                    <a:pt x="1660" y="2090"/>
                  </a:lnTo>
                  <a:lnTo>
                    <a:pt x="1645" y="2089"/>
                  </a:lnTo>
                  <a:lnTo>
                    <a:pt x="1632" y="2084"/>
                  </a:lnTo>
                  <a:lnTo>
                    <a:pt x="1620" y="2075"/>
                  </a:lnTo>
                  <a:lnTo>
                    <a:pt x="1081" y="1616"/>
                  </a:lnTo>
                  <a:lnTo>
                    <a:pt x="1070" y="1607"/>
                  </a:lnTo>
                  <a:lnTo>
                    <a:pt x="1061" y="1602"/>
                  </a:lnTo>
                  <a:lnTo>
                    <a:pt x="1053" y="1600"/>
                  </a:lnTo>
                  <a:lnTo>
                    <a:pt x="1045" y="1599"/>
                  </a:lnTo>
                  <a:lnTo>
                    <a:pt x="1025" y="1595"/>
                  </a:lnTo>
                  <a:lnTo>
                    <a:pt x="1009" y="1587"/>
                  </a:lnTo>
                  <a:lnTo>
                    <a:pt x="995" y="1574"/>
                  </a:lnTo>
                  <a:lnTo>
                    <a:pt x="987" y="1556"/>
                  </a:lnTo>
                  <a:lnTo>
                    <a:pt x="984" y="1537"/>
                  </a:lnTo>
                  <a:lnTo>
                    <a:pt x="987" y="1518"/>
                  </a:lnTo>
                  <a:lnTo>
                    <a:pt x="995" y="1501"/>
                  </a:lnTo>
                  <a:lnTo>
                    <a:pt x="1009" y="1488"/>
                  </a:lnTo>
                  <a:lnTo>
                    <a:pt x="1025" y="1478"/>
                  </a:lnTo>
                  <a:lnTo>
                    <a:pt x="1045" y="1475"/>
                  </a:lnTo>
                  <a:lnTo>
                    <a:pt x="1072" y="1478"/>
                  </a:lnTo>
                  <a:lnTo>
                    <a:pt x="1096" y="1484"/>
                  </a:lnTo>
                  <a:lnTo>
                    <a:pt x="1117" y="1492"/>
                  </a:lnTo>
                  <a:lnTo>
                    <a:pt x="1134" y="1502"/>
                  </a:lnTo>
                  <a:lnTo>
                    <a:pt x="1150" y="1513"/>
                  </a:lnTo>
                  <a:lnTo>
                    <a:pt x="1162" y="1524"/>
                  </a:lnTo>
                  <a:lnTo>
                    <a:pt x="1599" y="1896"/>
                  </a:lnTo>
                  <a:lnTo>
                    <a:pt x="1599" y="1599"/>
                  </a:lnTo>
                  <a:lnTo>
                    <a:pt x="1601" y="1574"/>
                  </a:lnTo>
                  <a:lnTo>
                    <a:pt x="1608" y="1551"/>
                  </a:lnTo>
                  <a:lnTo>
                    <a:pt x="1619" y="1530"/>
                  </a:lnTo>
                  <a:lnTo>
                    <a:pt x="1635" y="1511"/>
                  </a:lnTo>
                  <a:lnTo>
                    <a:pt x="1653" y="1497"/>
                  </a:lnTo>
                  <a:lnTo>
                    <a:pt x="1673" y="1486"/>
                  </a:lnTo>
                  <a:lnTo>
                    <a:pt x="1697" y="1478"/>
                  </a:lnTo>
                  <a:lnTo>
                    <a:pt x="1721" y="1475"/>
                  </a:lnTo>
                  <a:lnTo>
                    <a:pt x="1906" y="1475"/>
                  </a:lnTo>
                  <a:lnTo>
                    <a:pt x="1925" y="1472"/>
                  </a:lnTo>
                  <a:lnTo>
                    <a:pt x="1942" y="1464"/>
                  </a:lnTo>
                  <a:lnTo>
                    <a:pt x="1955" y="1450"/>
                  </a:lnTo>
                  <a:lnTo>
                    <a:pt x="1965" y="1434"/>
                  </a:lnTo>
                  <a:lnTo>
                    <a:pt x="1968" y="1414"/>
                  </a:lnTo>
                  <a:lnTo>
                    <a:pt x="1968" y="185"/>
                  </a:lnTo>
                  <a:lnTo>
                    <a:pt x="1965" y="166"/>
                  </a:lnTo>
                  <a:lnTo>
                    <a:pt x="1955" y="148"/>
                  </a:lnTo>
                  <a:lnTo>
                    <a:pt x="1942" y="135"/>
                  </a:lnTo>
                  <a:lnTo>
                    <a:pt x="1925" y="127"/>
                  </a:lnTo>
                  <a:lnTo>
                    <a:pt x="1906" y="123"/>
                  </a:lnTo>
                  <a:lnTo>
                    <a:pt x="185" y="123"/>
                  </a:lnTo>
                  <a:lnTo>
                    <a:pt x="165" y="127"/>
                  </a:lnTo>
                  <a:lnTo>
                    <a:pt x="148" y="135"/>
                  </a:lnTo>
                  <a:lnTo>
                    <a:pt x="135" y="148"/>
                  </a:lnTo>
                  <a:lnTo>
                    <a:pt x="127" y="166"/>
                  </a:lnTo>
                  <a:lnTo>
                    <a:pt x="124" y="185"/>
                  </a:lnTo>
                  <a:lnTo>
                    <a:pt x="124" y="923"/>
                  </a:lnTo>
                  <a:lnTo>
                    <a:pt x="120" y="942"/>
                  </a:lnTo>
                  <a:lnTo>
                    <a:pt x="111" y="959"/>
                  </a:lnTo>
                  <a:lnTo>
                    <a:pt x="99" y="972"/>
                  </a:lnTo>
                  <a:lnTo>
                    <a:pt x="81" y="981"/>
                  </a:lnTo>
                  <a:lnTo>
                    <a:pt x="62" y="984"/>
                  </a:lnTo>
                  <a:lnTo>
                    <a:pt x="43" y="981"/>
                  </a:lnTo>
                  <a:lnTo>
                    <a:pt x="26" y="972"/>
                  </a:lnTo>
                  <a:lnTo>
                    <a:pt x="13" y="959"/>
                  </a:lnTo>
                  <a:lnTo>
                    <a:pt x="3" y="942"/>
                  </a:lnTo>
                  <a:lnTo>
                    <a:pt x="0" y="923"/>
                  </a:lnTo>
                  <a:lnTo>
                    <a:pt x="0" y="185"/>
                  </a:lnTo>
                  <a:lnTo>
                    <a:pt x="3" y="151"/>
                  </a:lnTo>
                  <a:lnTo>
                    <a:pt x="12" y="120"/>
                  </a:lnTo>
                  <a:lnTo>
                    <a:pt x="26" y="92"/>
                  </a:lnTo>
                  <a:lnTo>
                    <a:pt x="44" y="66"/>
                  </a:lnTo>
                  <a:lnTo>
                    <a:pt x="66" y="44"/>
                  </a:lnTo>
                  <a:lnTo>
                    <a:pt x="91" y="26"/>
                  </a:lnTo>
                  <a:lnTo>
                    <a:pt x="120" y="12"/>
                  </a:lnTo>
                  <a:lnTo>
                    <a:pt x="151" y="3"/>
                  </a:lnTo>
                  <a:lnTo>
                    <a:pt x="1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cxnSp>
        <p:nvCxnSpPr>
          <p:cNvPr id="29" name="Straight Connector 28"/>
          <p:cNvCxnSpPr/>
          <p:nvPr/>
        </p:nvCxnSpPr>
        <p:spPr>
          <a:xfrm>
            <a:off x="1042826" y="2038174"/>
            <a:ext cx="0" cy="1250726"/>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1042826" y="4007808"/>
            <a:ext cx="0" cy="1517945"/>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5534348" y="2038174"/>
            <a:ext cx="0" cy="95320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5534348" y="4007808"/>
            <a:ext cx="0" cy="1394879"/>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995755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Important Dates to Review</a:t>
            </a:r>
            <a:endParaRPr lang="en-US" dirty="0"/>
          </a:p>
        </p:txBody>
      </p:sp>
      <p:sp>
        <p:nvSpPr>
          <p:cNvPr id="4" name="Slide Number Placeholder 3"/>
          <p:cNvSpPr>
            <a:spLocks noGrp="1"/>
          </p:cNvSpPr>
          <p:nvPr>
            <p:ph type="sldNum" idx="4294967295"/>
          </p:nvPr>
        </p:nvSpPr>
        <p:spPr>
          <a:xfrm>
            <a:off x="7010400" y="6356350"/>
            <a:ext cx="2133600" cy="365125"/>
          </a:xfrm>
          <a:prstGeom prst="rect">
            <a:avLst/>
          </a:prstGeom>
        </p:spPr>
        <p:txBody>
          <a:bodyPr/>
          <a:lstStyle/>
          <a:p>
            <a:pPr marL="0" marR="0" lvl="0" indent="0" algn="r" rtl="0">
              <a:spcBef>
                <a:spcPts val="0"/>
              </a:spcBef>
              <a:buSzPct val="25000"/>
              <a:buNone/>
            </a:pPr>
            <a:fld id="{00000000-1234-1234-1234-123412341234}" type="slidenum">
              <a:rPr lang="en-US" sz="1000" b="0" i="0" u="none" strike="noStrike" cap="none" smtClean="0">
                <a:solidFill>
                  <a:schemeClr val="lt1"/>
                </a:solidFill>
                <a:latin typeface="Arial"/>
                <a:ea typeface="Arial"/>
                <a:cs typeface="Arial"/>
                <a:sym typeface="Arial"/>
              </a:rPr>
              <a:t>14</a:t>
            </a:fld>
            <a:endParaRPr lang="en-US" sz="1000" b="0" i="0" u="none" strike="noStrike" cap="none" dirty="0">
              <a:solidFill>
                <a:schemeClr val="lt1"/>
              </a:solidFill>
              <a:latin typeface="Arial"/>
              <a:ea typeface="Arial"/>
              <a:cs typeface="Arial"/>
              <a:sym typeface="Arial"/>
            </a:endParaRPr>
          </a:p>
        </p:txBody>
      </p:sp>
      <p:pic>
        <p:nvPicPr>
          <p:cNvPr id="5" name="Picture 4">
            <a:extLst>
              <a:ext uri="{FF2B5EF4-FFF2-40B4-BE49-F238E27FC236}">
                <a16:creationId xmlns:a16="http://schemas.microsoft.com/office/drawing/2014/main" id="{EA35CBC2-5F7B-431B-8093-5395F9E331EE}"/>
              </a:ext>
            </a:extLst>
          </p:cNvPr>
          <p:cNvPicPr>
            <a:picLocks noChangeAspect="1"/>
          </p:cNvPicPr>
          <p:nvPr/>
        </p:nvPicPr>
        <p:blipFill rotWithShape="1">
          <a:blip r:embed="rId3"/>
          <a:srcRect l="17659" r="19438"/>
          <a:stretch/>
        </p:blipFill>
        <p:spPr>
          <a:xfrm>
            <a:off x="457198" y="1817790"/>
            <a:ext cx="3657601" cy="3488813"/>
          </a:xfrm>
          <a:prstGeom prst="rect">
            <a:avLst/>
          </a:prstGeom>
        </p:spPr>
      </p:pic>
      <p:grpSp>
        <p:nvGrpSpPr>
          <p:cNvPr id="20" name="Group 19"/>
          <p:cNvGrpSpPr/>
          <p:nvPr/>
        </p:nvGrpSpPr>
        <p:grpSpPr>
          <a:xfrm>
            <a:off x="4572000" y="1879472"/>
            <a:ext cx="3825081" cy="595900"/>
            <a:chOff x="4572000" y="1541125"/>
            <a:chExt cx="3825081" cy="595900"/>
          </a:xfrm>
        </p:grpSpPr>
        <p:sp>
          <p:nvSpPr>
            <p:cNvPr id="8" name="Oval 7"/>
            <p:cNvSpPr/>
            <p:nvPr/>
          </p:nvSpPr>
          <p:spPr>
            <a:xfrm>
              <a:off x="4572000" y="1541125"/>
              <a:ext cx="595900" cy="595900"/>
            </a:xfrm>
            <a:prstGeom prst="ellipse">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2"/>
                </a:solidFill>
              </a:endParaRPr>
            </a:p>
          </p:txBody>
        </p:sp>
        <p:sp>
          <p:nvSpPr>
            <p:cNvPr id="9" name="Rectangle 8"/>
            <p:cNvSpPr/>
            <p:nvPr/>
          </p:nvSpPr>
          <p:spPr>
            <a:xfrm>
              <a:off x="5280522" y="1654409"/>
              <a:ext cx="3116559" cy="369332"/>
            </a:xfrm>
            <a:prstGeom prst="rect">
              <a:avLst/>
            </a:prstGeom>
          </p:spPr>
          <p:txBody>
            <a:bodyPr wrap="none" anchor="ctr">
              <a:spAutoFit/>
            </a:bodyPr>
            <a:lstStyle/>
            <a:p>
              <a:r>
                <a:rPr lang="en-US" sz="1800" dirty="0">
                  <a:solidFill>
                    <a:schemeClr val="accent2"/>
                  </a:solidFill>
                  <a:latin typeface="+mn-lt"/>
                </a:rPr>
                <a:t>Date your account was opened</a:t>
              </a:r>
            </a:p>
          </p:txBody>
        </p:sp>
        <p:sp>
          <p:nvSpPr>
            <p:cNvPr id="16" name="Freeform 15"/>
            <p:cNvSpPr/>
            <p:nvPr/>
          </p:nvSpPr>
          <p:spPr>
            <a:xfrm rot="16200000" flipV="1">
              <a:off x="4778185" y="1801791"/>
              <a:ext cx="204079" cy="74568"/>
            </a:xfrm>
            <a:custGeom>
              <a:avLst/>
              <a:gdLst>
                <a:gd name="connsiteX0" fmla="*/ 0 w 9153525"/>
                <a:gd name="connsiteY0" fmla="*/ 6019800 h 6019800"/>
                <a:gd name="connsiteX1" fmla="*/ 4581525 w 9153525"/>
                <a:gd name="connsiteY1" fmla="*/ 0 h 6019800"/>
                <a:gd name="connsiteX2" fmla="*/ 9153525 w 9153525"/>
                <a:gd name="connsiteY2" fmla="*/ 6019800 h 6019800"/>
              </a:gdLst>
              <a:ahLst/>
              <a:cxnLst>
                <a:cxn ang="0">
                  <a:pos x="connsiteX0" y="connsiteY0"/>
                </a:cxn>
                <a:cxn ang="0">
                  <a:pos x="connsiteX1" y="connsiteY1"/>
                </a:cxn>
                <a:cxn ang="0">
                  <a:pos x="connsiteX2" y="connsiteY2"/>
                </a:cxn>
              </a:cxnLst>
              <a:rect l="l" t="t" r="r" b="b"/>
              <a:pathLst>
                <a:path w="9153525" h="6019800">
                  <a:moveTo>
                    <a:pt x="0" y="6019800"/>
                  </a:moveTo>
                  <a:lnTo>
                    <a:pt x="4581525" y="0"/>
                  </a:lnTo>
                  <a:lnTo>
                    <a:pt x="9153525" y="6019800"/>
                  </a:lnTo>
                </a:path>
              </a:pathLst>
            </a:custGeom>
            <a:noFill/>
            <a:ln w="19050" cap="rnd">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2"/>
                </a:solidFill>
              </a:endParaRPr>
            </a:p>
          </p:txBody>
        </p:sp>
      </p:grpSp>
      <p:grpSp>
        <p:nvGrpSpPr>
          <p:cNvPr id="21" name="Group 20"/>
          <p:cNvGrpSpPr/>
          <p:nvPr/>
        </p:nvGrpSpPr>
        <p:grpSpPr>
          <a:xfrm>
            <a:off x="4572000" y="2824460"/>
            <a:ext cx="2856867" cy="595900"/>
            <a:chOff x="4572000" y="2696968"/>
            <a:chExt cx="2856867" cy="595900"/>
          </a:xfrm>
        </p:grpSpPr>
        <p:sp>
          <p:nvSpPr>
            <p:cNvPr id="10" name="Oval 9"/>
            <p:cNvSpPr/>
            <p:nvPr/>
          </p:nvSpPr>
          <p:spPr>
            <a:xfrm>
              <a:off x="4572000" y="2696968"/>
              <a:ext cx="595900" cy="595900"/>
            </a:xfrm>
            <a:prstGeom prst="ellipse">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2"/>
                </a:solidFill>
              </a:endParaRPr>
            </a:p>
          </p:txBody>
        </p:sp>
        <p:sp>
          <p:nvSpPr>
            <p:cNvPr id="11" name="Rectangle 10"/>
            <p:cNvSpPr/>
            <p:nvPr/>
          </p:nvSpPr>
          <p:spPr>
            <a:xfrm>
              <a:off x="5280522" y="2810252"/>
              <a:ext cx="2148345" cy="369332"/>
            </a:xfrm>
            <a:prstGeom prst="rect">
              <a:avLst/>
            </a:prstGeom>
          </p:spPr>
          <p:txBody>
            <a:bodyPr wrap="none" anchor="ctr">
              <a:spAutoFit/>
            </a:bodyPr>
            <a:lstStyle/>
            <a:p>
              <a:r>
                <a:rPr lang="en-US" sz="1800" dirty="0">
                  <a:solidFill>
                    <a:schemeClr val="accent2"/>
                  </a:solidFill>
                  <a:latin typeface="+mn-lt"/>
                </a:rPr>
                <a:t>Dates of delinquency</a:t>
              </a:r>
            </a:p>
          </p:txBody>
        </p:sp>
        <p:sp>
          <p:nvSpPr>
            <p:cNvPr id="17" name="Freeform 16"/>
            <p:cNvSpPr/>
            <p:nvPr/>
          </p:nvSpPr>
          <p:spPr>
            <a:xfrm rot="16200000" flipV="1">
              <a:off x="4778185" y="2957633"/>
              <a:ext cx="204079" cy="74568"/>
            </a:xfrm>
            <a:custGeom>
              <a:avLst/>
              <a:gdLst>
                <a:gd name="connsiteX0" fmla="*/ 0 w 9153525"/>
                <a:gd name="connsiteY0" fmla="*/ 6019800 h 6019800"/>
                <a:gd name="connsiteX1" fmla="*/ 4581525 w 9153525"/>
                <a:gd name="connsiteY1" fmla="*/ 0 h 6019800"/>
                <a:gd name="connsiteX2" fmla="*/ 9153525 w 9153525"/>
                <a:gd name="connsiteY2" fmla="*/ 6019800 h 6019800"/>
              </a:gdLst>
              <a:ahLst/>
              <a:cxnLst>
                <a:cxn ang="0">
                  <a:pos x="connsiteX0" y="connsiteY0"/>
                </a:cxn>
                <a:cxn ang="0">
                  <a:pos x="connsiteX1" y="connsiteY1"/>
                </a:cxn>
                <a:cxn ang="0">
                  <a:pos x="connsiteX2" y="connsiteY2"/>
                </a:cxn>
              </a:cxnLst>
              <a:rect l="l" t="t" r="r" b="b"/>
              <a:pathLst>
                <a:path w="9153525" h="6019800">
                  <a:moveTo>
                    <a:pt x="0" y="6019800"/>
                  </a:moveTo>
                  <a:lnTo>
                    <a:pt x="4581525" y="0"/>
                  </a:lnTo>
                  <a:lnTo>
                    <a:pt x="9153525" y="6019800"/>
                  </a:lnTo>
                </a:path>
              </a:pathLst>
            </a:custGeom>
            <a:noFill/>
            <a:ln w="19050" cap="rnd">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2"/>
                </a:solidFill>
              </a:endParaRPr>
            </a:p>
          </p:txBody>
        </p:sp>
      </p:grpSp>
      <p:grpSp>
        <p:nvGrpSpPr>
          <p:cNvPr id="22" name="Group 21"/>
          <p:cNvGrpSpPr/>
          <p:nvPr/>
        </p:nvGrpSpPr>
        <p:grpSpPr>
          <a:xfrm>
            <a:off x="4572000" y="3769448"/>
            <a:ext cx="3092508" cy="595900"/>
            <a:chOff x="4572000" y="3852811"/>
            <a:chExt cx="3092508" cy="595900"/>
          </a:xfrm>
        </p:grpSpPr>
        <p:sp>
          <p:nvSpPr>
            <p:cNvPr id="12" name="Oval 11"/>
            <p:cNvSpPr/>
            <p:nvPr/>
          </p:nvSpPr>
          <p:spPr>
            <a:xfrm>
              <a:off x="4572000" y="3852811"/>
              <a:ext cx="595900" cy="595900"/>
            </a:xfrm>
            <a:prstGeom prst="ellipse">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2"/>
                </a:solidFill>
              </a:endParaRPr>
            </a:p>
          </p:txBody>
        </p:sp>
        <p:sp>
          <p:nvSpPr>
            <p:cNvPr id="13" name="Rectangle 12"/>
            <p:cNvSpPr/>
            <p:nvPr/>
          </p:nvSpPr>
          <p:spPr>
            <a:xfrm>
              <a:off x="5280522" y="3966095"/>
              <a:ext cx="2383986" cy="369332"/>
            </a:xfrm>
            <a:prstGeom prst="rect">
              <a:avLst/>
            </a:prstGeom>
          </p:spPr>
          <p:txBody>
            <a:bodyPr wrap="none" anchor="ctr">
              <a:spAutoFit/>
            </a:bodyPr>
            <a:lstStyle/>
            <a:p>
              <a:r>
                <a:rPr lang="en-US" sz="1800" dirty="0">
                  <a:solidFill>
                    <a:schemeClr val="accent2"/>
                  </a:solidFill>
                  <a:latin typeface="+mn-lt"/>
                </a:rPr>
                <a:t>Dates of public records</a:t>
              </a:r>
            </a:p>
          </p:txBody>
        </p:sp>
        <p:sp>
          <p:nvSpPr>
            <p:cNvPr id="18" name="Freeform 17"/>
            <p:cNvSpPr/>
            <p:nvPr/>
          </p:nvSpPr>
          <p:spPr>
            <a:xfrm rot="16200000" flipV="1">
              <a:off x="4778185" y="4113475"/>
              <a:ext cx="204079" cy="74568"/>
            </a:xfrm>
            <a:custGeom>
              <a:avLst/>
              <a:gdLst>
                <a:gd name="connsiteX0" fmla="*/ 0 w 9153525"/>
                <a:gd name="connsiteY0" fmla="*/ 6019800 h 6019800"/>
                <a:gd name="connsiteX1" fmla="*/ 4581525 w 9153525"/>
                <a:gd name="connsiteY1" fmla="*/ 0 h 6019800"/>
                <a:gd name="connsiteX2" fmla="*/ 9153525 w 9153525"/>
                <a:gd name="connsiteY2" fmla="*/ 6019800 h 6019800"/>
              </a:gdLst>
              <a:ahLst/>
              <a:cxnLst>
                <a:cxn ang="0">
                  <a:pos x="connsiteX0" y="connsiteY0"/>
                </a:cxn>
                <a:cxn ang="0">
                  <a:pos x="connsiteX1" y="connsiteY1"/>
                </a:cxn>
                <a:cxn ang="0">
                  <a:pos x="connsiteX2" y="connsiteY2"/>
                </a:cxn>
              </a:cxnLst>
              <a:rect l="l" t="t" r="r" b="b"/>
              <a:pathLst>
                <a:path w="9153525" h="6019800">
                  <a:moveTo>
                    <a:pt x="0" y="6019800"/>
                  </a:moveTo>
                  <a:lnTo>
                    <a:pt x="4581525" y="0"/>
                  </a:lnTo>
                  <a:lnTo>
                    <a:pt x="9153525" y="6019800"/>
                  </a:lnTo>
                </a:path>
              </a:pathLst>
            </a:custGeom>
            <a:noFill/>
            <a:ln w="19050" cap="rnd">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2"/>
                </a:solidFill>
              </a:endParaRPr>
            </a:p>
          </p:txBody>
        </p:sp>
      </p:grpSp>
      <p:grpSp>
        <p:nvGrpSpPr>
          <p:cNvPr id="23" name="Group 22"/>
          <p:cNvGrpSpPr/>
          <p:nvPr/>
        </p:nvGrpSpPr>
        <p:grpSpPr>
          <a:xfrm>
            <a:off x="4572000" y="4714437"/>
            <a:ext cx="3161438" cy="595900"/>
            <a:chOff x="4572000" y="5008653"/>
            <a:chExt cx="3161438" cy="595900"/>
          </a:xfrm>
        </p:grpSpPr>
        <p:sp>
          <p:nvSpPr>
            <p:cNvPr id="14" name="Oval 13"/>
            <p:cNvSpPr/>
            <p:nvPr/>
          </p:nvSpPr>
          <p:spPr>
            <a:xfrm>
              <a:off x="4572000" y="5008653"/>
              <a:ext cx="595900" cy="595900"/>
            </a:xfrm>
            <a:prstGeom prst="ellipse">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2"/>
                </a:solidFill>
              </a:endParaRPr>
            </a:p>
          </p:txBody>
        </p:sp>
        <p:sp>
          <p:nvSpPr>
            <p:cNvPr id="15" name="Rectangle 14"/>
            <p:cNvSpPr/>
            <p:nvPr/>
          </p:nvSpPr>
          <p:spPr>
            <a:xfrm>
              <a:off x="5280522" y="5121937"/>
              <a:ext cx="2452916" cy="369332"/>
            </a:xfrm>
            <a:prstGeom prst="rect">
              <a:avLst/>
            </a:prstGeom>
          </p:spPr>
          <p:txBody>
            <a:bodyPr wrap="none" anchor="ctr">
              <a:spAutoFit/>
            </a:bodyPr>
            <a:lstStyle/>
            <a:p>
              <a:r>
                <a:rPr lang="en-US" sz="1800" dirty="0">
                  <a:solidFill>
                    <a:schemeClr val="accent2"/>
                  </a:solidFill>
                  <a:latin typeface="+mn-lt"/>
                </a:rPr>
                <a:t>Dates of credit requests</a:t>
              </a:r>
            </a:p>
          </p:txBody>
        </p:sp>
        <p:sp>
          <p:nvSpPr>
            <p:cNvPr id="19" name="Freeform 18"/>
            <p:cNvSpPr/>
            <p:nvPr/>
          </p:nvSpPr>
          <p:spPr>
            <a:xfrm rot="16200000" flipV="1">
              <a:off x="4778185" y="5269319"/>
              <a:ext cx="204079" cy="74568"/>
            </a:xfrm>
            <a:custGeom>
              <a:avLst/>
              <a:gdLst>
                <a:gd name="connsiteX0" fmla="*/ 0 w 9153525"/>
                <a:gd name="connsiteY0" fmla="*/ 6019800 h 6019800"/>
                <a:gd name="connsiteX1" fmla="*/ 4581525 w 9153525"/>
                <a:gd name="connsiteY1" fmla="*/ 0 h 6019800"/>
                <a:gd name="connsiteX2" fmla="*/ 9153525 w 9153525"/>
                <a:gd name="connsiteY2" fmla="*/ 6019800 h 6019800"/>
              </a:gdLst>
              <a:ahLst/>
              <a:cxnLst>
                <a:cxn ang="0">
                  <a:pos x="connsiteX0" y="connsiteY0"/>
                </a:cxn>
                <a:cxn ang="0">
                  <a:pos x="connsiteX1" y="connsiteY1"/>
                </a:cxn>
                <a:cxn ang="0">
                  <a:pos x="connsiteX2" y="connsiteY2"/>
                </a:cxn>
              </a:cxnLst>
              <a:rect l="l" t="t" r="r" b="b"/>
              <a:pathLst>
                <a:path w="9153525" h="6019800">
                  <a:moveTo>
                    <a:pt x="0" y="6019800"/>
                  </a:moveTo>
                  <a:lnTo>
                    <a:pt x="4581525" y="0"/>
                  </a:lnTo>
                  <a:lnTo>
                    <a:pt x="9153525" y="6019800"/>
                  </a:lnTo>
                </a:path>
              </a:pathLst>
            </a:custGeom>
            <a:noFill/>
            <a:ln w="19050" cap="rnd">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2"/>
                </a:solidFill>
              </a:endParaRPr>
            </a:p>
          </p:txBody>
        </p:sp>
      </p:grpSp>
    </p:spTree>
    <p:extLst>
      <p:ext uri="{BB962C8B-B14F-4D97-AF65-F5344CB8AC3E}">
        <p14:creationId xmlns:p14="http://schemas.microsoft.com/office/powerpoint/2010/main" val="14228662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25" name="Rectangle 24"/>
          <p:cNvSpPr/>
          <p:nvPr/>
        </p:nvSpPr>
        <p:spPr>
          <a:xfrm flipH="1">
            <a:off x="0" y="0"/>
            <a:ext cx="9144000" cy="4798032"/>
          </a:xfrm>
          <a:custGeom>
            <a:avLst/>
            <a:gdLst/>
            <a:ahLst/>
            <a:cxnLst/>
            <a:rect l="l" t="t" r="r" b="b"/>
            <a:pathLst>
              <a:path w="9144000" h="4798032">
                <a:moveTo>
                  <a:pt x="9144000" y="0"/>
                </a:moveTo>
                <a:lnTo>
                  <a:pt x="0" y="0"/>
                </a:lnTo>
                <a:lnTo>
                  <a:pt x="0" y="863030"/>
                </a:lnTo>
                <a:lnTo>
                  <a:pt x="0" y="976045"/>
                </a:lnTo>
                <a:lnTo>
                  <a:pt x="0" y="3235449"/>
                </a:lnTo>
                <a:lnTo>
                  <a:pt x="4572000" y="4798030"/>
                </a:lnTo>
                <a:lnTo>
                  <a:pt x="0" y="4798030"/>
                </a:lnTo>
                <a:lnTo>
                  <a:pt x="0" y="4798032"/>
                </a:lnTo>
                <a:lnTo>
                  <a:pt x="9144000" y="4798032"/>
                </a:lnTo>
                <a:lnTo>
                  <a:pt x="9144000" y="4798031"/>
                </a:lnTo>
                <a:lnTo>
                  <a:pt x="4571999" y="4798031"/>
                </a:lnTo>
                <a:lnTo>
                  <a:pt x="9144000" y="3235449"/>
                </a:lnTo>
                <a:lnTo>
                  <a:pt x="9144000" y="976045"/>
                </a:lnTo>
                <a:lnTo>
                  <a:pt x="9144000" y="863030"/>
                </a:lnTo>
                <a:close/>
              </a:path>
            </a:pathLst>
          </a:custGeom>
          <a:solidFill>
            <a:schemeClr val="accent2">
              <a:alpha val="7059"/>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accent2"/>
              </a:solidFill>
            </a:endParaRPr>
          </a:p>
        </p:txBody>
      </p:sp>
      <p:sp>
        <p:nvSpPr>
          <p:cNvPr id="143" name="Shape 143"/>
          <p:cNvSpPr txBox="1">
            <a:spLocks noGrp="1"/>
          </p:cNvSpPr>
          <p:nvPr>
            <p:ph type="title"/>
          </p:nvPr>
        </p:nvSpPr>
        <p:spPr>
          <a:xfrm>
            <a:off x="1240604" y="842705"/>
            <a:ext cx="6662792" cy="508361"/>
          </a:xfrm>
        </p:spPr>
        <p:txBody>
          <a:bodyPr/>
          <a:lstStyle/>
          <a:p>
            <a:pPr algn="ctr"/>
            <a:r>
              <a:rPr lang="en-US" dirty="0">
                <a:sym typeface="Arial"/>
              </a:rPr>
              <a:t>Credit Repair Organizations Act </a:t>
            </a:r>
            <a:endParaRPr lang="en-US" dirty="0"/>
          </a:p>
        </p:txBody>
      </p:sp>
      <p:sp>
        <p:nvSpPr>
          <p:cNvPr id="18" name="Rectangle 17"/>
          <p:cNvSpPr/>
          <p:nvPr/>
        </p:nvSpPr>
        <p:spPr>
          <a:xfrm>
            <a:off x="4116384" y="1482593"/>
            <a:ext cx="911232" cy="571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Shape 136"/>
          <p:cNvSpPr txBox="1">
            <a:spLocks/>
          </p:cNvSpPr>
          <p:nvPr/>
        </p:nvSpPr>
        <p:spPr>
          <a:xfrm>
            <a:off x="756500" y="1726059"/>
            <a:ext cx="7631001" cy="1207228"/>
          </a:xfrm>
          <a:prstGeom prst="rect">
            <a:avLst/>
          </a:prstGeom>
          <a:noFill/>
          <a:ln>
            <a:noFill/>
          </a:ln>
        </p:spPr>
        <p:txBody>
          <a:bodyPr lIns="91425" tIns="45700" rIns="91425" bIns="45700" anchor="t" anchorCtr="0">
            <a:noAutofit/>
          </a:bodyPr>
          <a:lstStyle>
            <a:defPPr marR="0" lvl="0" algn="l" rtl="0">
              <a:lnSpc>
                <a:spcPct val="100000"/>
              </a:lnSpc>
              <a:spcBef>
                <a:spcPts val="0"/>
              </a:spcBef>
              <a:spcAft>
                <a:spcPts val="0"/>
              </a:spcAft>
            </a:defPPr>
            <a:lvl1pPr marL="0" marR="0" lvl="0" indent="0" algn="l" rtl="0">
              <a:lnSpc>
                <a:spcPct val="100000"/>
              </a:lnSpc>
              <a:spcBef>
                <a:spcPts val="400"/>
              </a:spcBef>
              <a:spcAft>
                <a:spcPts val="0"/>
              </a:spcAft>
              <a:buClr>
                <a:srgbClr val="262626"/>
              </a:buClr>
              <a:buFont typeface="Helvetica Neue"/>
              <a:buChar char="●"/>
              <a:defRPr sz="2000" b="1" i="0" u="none" strike="noStrike" cap="none">
                <a:solidFill>
                  <a:srgbClr val="262626"/>
                </a:solidFill>
                <a:latin typeface="Helvetica Neue"/>
                <a:ea typeface="Helvetica Neue"/>
                <a:cs typeface="Helvetica Neue"/>
                <a:sym typeface="Helvetica Neue"/>
              </a:defRPr>
            </a:lvl1pPr>
            <a:lvl2pPr marL="0" marR="0" lvl="1" indent="0" algn="l" rtl="0">
              <a:lnSpc>
                <a:spcPct val="120000"/>
              </a:lnSpc>
              <a:spcBef>
                <a:spcPts val="360"/>
              </a:spcBef>
              <a:spcAft>
                <a:spcPts val="0"/>
              </a:spcAft>
              <a:buClr>
                <a:srgbClr val="7F7F7F"/>
              </a:buClr>
              <a:buFont typeface="Helvetica Neue"/>
              <a:buChar char="○"/>
              <a:defRPr sz="1800" b="0" i="0" u="none" strike="noStrike" cap="none">
                <a:solidFill>
                  <a:srgbClr val="7F7F7F"/>
                </a:solidFill>
                <a:latin typeface="Helvetica Neue"/>
                <a:ea typeface="Helvetica Neue"/>
                <a:cs typeface="Helvetica Neue"/>
                <a:sym typeface="Helvetica Neue"/>
              </a:defRPr>
            </a:lvl2pPr>
            <a:lvl3pPr marL="1588" marR="0" lvl="2" indent="-1588" algn="l" rtl="0">
              <a:lnSpc>
                <a:spcPct val="100000"/>
              </a:lnSpc>
              <a:spcBef>
                <a:spcPts val="360"/>
              </a:spcBef>
              <a:spcAft>
                <a:spcPts val="0"/>
              </a:spcAft>
              <a:buClr>
                <a:srgbClr val="7F7F7F"/>
              </a:buClr>
              <a:buFont typeface="Helvetica Neue"/>
              <a:buChar char="■"/>
              <a:defRPr sz="1800" b="0" i="0" u="none" strike="noStrike" cap="none">
                <a:solidFill>
                  <a:srgbClr val="7F7F7F"/>
                </a:solidFill>
                <a:latin typeface="Helvetica Neue"/>
                <a:ea typeface="Helvetica Neue"/>
                <a:cs typeface="Helvetica Neue"/>
                <a:sym typeface="Helvetica Neue"/>
              </a:defRPr>
            </a:lvl3pPr>
            <a:lvl4pPr marL="1588" marR="0" lvl="3" indent="-1588" algn="l" rtl="0">
              <a:lnSpc>
                <a:spcPct val="100000"/>
              </a:lnSpc>
              <a:spcBef>
                <a:spcPts val="280"/>
              </a:spcBef>
              <a:spcAft>
                <a:spcPts val="0"/>
              </a:spcAft>
              <a:buClr>
                <a:srgbClr val="7F7F7F"/>
              </a:buClr>
              <a:buFont typeface="Helvetica Neue"/>
              <a:buChar char="●"/>
              <a:defRPr sz="1400" b="1" i="0" u="none" strike="noStrike" cap="none">
                <a:solidFill>
                  <a:srgbClr val="7F7F7F"/>
                </a:solidFill>
                <a:latin typeface="Helvetica Neue"/>
                <a:ea typeface="Helvetica Neue"/>
                <a:cs typeface="Helvetica Neue"/>
                <a:sym typeface="Helvetica Neue"/>
              </a:defRPr>
            </a:lvl4pPr>
            <a:lvl5pPr marL="3175" marR="0" lvl="4" indent="-3175" algn="l" rtl="0">
              <a:lnSpc>
                <a:spcPct val="100000"/>
              </a:lnSpc>
              <a:spcBef>
                <a:spcPts val="280"/>
              </a:spcBef>
              <a:spcAft>
                <a:spcPts val="0"/>
              </a:spcAft>
              <a:buClr>
                <a:srgbClr val="7F7F7F"/>
              </a:buClr>
              <a:buFont typeface="Helvetica Neue"/>
              <a:buChar char="○"/>
              <a:defRPr sz="1400" b="0" i="0" u="none" strike="noStrike" cap="none">
                <a:solidFill>
                  <a:srgbClr val="7F7F7F"/>
                </a:solidFill>
                <a:latin typeface="Helvetica Neue"/>
                <a:ea typeface="Helvetica Neue"/>
                <a:cs typeface="Helvetica Neue"/>
                <a:sym typeface="Helvetica Neue"/>
              </a:defRPr>
            </a:lvl5pPr>
            <a:lvl6pPr marL="2514600" marR="0" lvl="5"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pPr algn="ctr">
              <a:spcBef>
                <a:spcPts val="0"/>
              </a:spcBef>
              <a:spcAft>
                <a:spcPts val="1800"/>
              </a:spcAft>
              <a:buClr>
                <a:schemeClr val="accent1"/>
              </a:buClr>
              <a:buNone/>
            </a:pPr>
            <a:r>
              <a:rPr lang="en-US" sz="1800" b="0" dirty="0">
                <a:solidFill>
                  <a:schemeClr val="accent2"/>
                </a:solidFill>
                <a:latin typeface="+mn-lt"/>
                <a:cs typeface="Arial"/>
              </a:rPr>
              <a:t>The Credit Repair Organizations Act was established to protect your rights as a consumer. It prevents credit repair organizations from engaging in false advertising and deceptive practices that can cause you harm. </a:t>
            </a:r>
          </a:p>
        </p:txBody>
      </p:sp>
      <p:grpSp>
        <p:nvGrpSpPr>
          <p:cNvPr id="2" name="Group 1"/>
          <p:cNvGrpSpPr/>
          <p:nvPr/>
        </p:nvGrpSpPr>
        <p:grpSpPr>
          <a:xfrm>
            <a:off x="3267540" y="3216170"/>
            <a:ext cx="2608921" cy="2608922"/>
            <a:chOff x="2815834" y="3154164"/>
            <a:chExt cx="3703836" cy="3703836"/>
          </a:xfrm>
        </p:grpSpPr>
        <p:grpSp>
          <p:nvGrpSpPr>
            <p:cNvPr id="12" name="Group 11"/>
            <p:cNvGrpSpPr/>
            <p:nvPr/>
          </p:nvGrpSpPr>
          <p:grpSpPr>
            <a:xfrm>
              <a:off x="2815834" y="3154164"/>
              <a:ext cx="3703836" cy="3703836"/>
              <a:chOff x="298726" y="1605972"/>
              <a:chExt cx="2866490" cy="2866490"/>
            </a:xfrm>
          </p:grpSpPr>
          <p:sp>
            <p:nvSpPr>
              <p:cNvPr id="13" name="Donut 12"/>
              <p:cNvSpPr/>
              <p:nvPr/>
            </p:nvSpPr>
            <p:spPr>
              <a:xfrm>
                <a:off x="298726" y="1605972"/>
                <a:ext cx="2866490" cy="2866490"/>
              </a:xfrm>
              <a:prstGeom prst="donut">
                <a:avLst>
                  <a:gd name="adj" fmla="val 7772"/>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accent2"/>
                  </a:solidFill>
                </a:endParaRPr>
              </a:p>
            </p:txBody>
          </p:sp>
          <p:sp>
            <p:nvSpPr>
              <p:cNvPr id="16" name="Oval 15"/>
              <p:cNvSpPr/>
              <p:nvPr/>
            </p:nvSpPr>
            <p:spPr>
              <a:xfrm>
                <a:off x="514524" y="1821773"/>
                <a:ext cx="2434894" cy="2434890"/>
              </a:xfrm>
              <a:prstGeom prst="ellipse">
                <a:avLst/>
              </a:prstGeom>
              <a:solidFill>
                <a:srgbClr val="FFFFFF"/>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1" name="Picture 10">
              <a:extLst>
                <a:ext uri="{FF2B5EF4-FFF2-40B4-BE49-F238E27FC236}">
                  <a16:creationId xmlns:a16="http://schemas.microsoft.com/office/drawing/2014/main" id="{D2A7025B-261D-4AF3-A51F-619CC7AF694E}"/>
                </a:ext>
              </a:extLst>
            </p:cNvPr>
            <p:cNvPicPr>
              <a:picLocks noChangeAspect="1"/>
            </p:cNvPicPr>
            <p:nvPr/>
          </p:nvPicPr>
          <p:blipFill rotWithShape="1">
            <a:blip r:embed="rId3"/>
            <a:srcRect l="21423" r="23076"/>
            <a:stretch/>
          </p:blipFill>
          <p:spPr>
            <a:xfrm>
              <a:off x="3500919" y="4060782"/>
              <a:ext cx="2333666" cy="1890600"/>
            </a:xfrm>
            <a:prstGeom prst="rect">
              <a:avLst/>
            </a:prstGeom>
          </p:spPr>
        </p:pic>
      </p:grpSp>
    </p:spTree>
    <p:extLst>
      <p:ext uri="{BB962C8B-B14F-4D97-AF65-F5344CB8AC3E}">
        <p14:creationId xmlns:p14="http://schemas.microsoft.com/office/powerpoint/2010/main" val="23033933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31" name="Rectangle 30"/>
          <p:cNvSpPr/>
          <p:nvPr/>
        </p:nvSpPr>
        <p:spPr>
          <a:xfrm>
            <a:off x="0" y="1"/>
            <a:ext cx="9144000" cy="3172178"/>
          </a:xfrm>
          <a:prstGeom prst="rect">
            <a:avLst/>
          </a:prstGeom>
          <a:solidFill>
            <a:schemeClr val="accent2">
              <a:alpha val="7059"/>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accent2"/>
              </a:solidFill>
            </a:endParaRPr>
          </a:p>
        </p:txBody>
      </p:sp>
      <p:sp>
        <p:nvSpPr>
          <p:cNvPr id="143" name="Shape 143"/>
          <p:cNvSpPr txBox="1">
            <a:spLocks noGrp="1"/>
          </p:cNvSpPr>
          <p:nvPr>
            <p:ph type="title"/>
          </p:nvPr>
        </p:nvSpPr>
        <p:spPr/>
        <p:txBody>
          <a:bodyPr/>
          <a:lstStyle/>
          <a:p>
            <a:r>
              <a:rPr lang="en-US">
                <a:sym typeface="Arial"/>
              </a:rPr>
              <a:t>Steps to Repair Your Credit</a:t>
            </a:r>
            <a:endParaRPr lang="en-US" dirty="0"/>
          </a:p>
        </p:txBody>
      </p:sp>
      <p:sp>
        <p:nvSpPr>
          <p:cNvPr id="9" name="Shape 162"/>
          <p:cNvSpPr txBox="1">
            <a:spLocks/>
          </p:cNvSpPr>
          <p:nvPr/>
        </p:nvSpPr>
        <p:spPr>
          <a:xfrm>
            <a:off x="1259185" y="5400727"/>
            <a:ext cx="4592681" cy="838979"/>
          </a:xfrm>
          <a:prstGeom prst="rect">
            <a:avLst/>
          </a:prstGeom>
          <a:noFill/>
          <a:ln>
            <a:noFill/>
          </a:ln>
        </p:spPr>
        <p:txBody>
          <a:bodyPr lIns="91425" tIns="45700" rIns="91425" bIns="45700" anchor="ctr" anchorCtr="0">
            <a:noAutofit/>
          </a:bodyPr>
          <a:lstStyle>
            <a:defPPr marR="0" lvl="0" algn="l" rtl="0">
              <a:lnSpc>
                <a:spcPct val="100000"/>
              </a:lnSpc>
              <a:spcBef>
                <a:spcPts val="0"/>
              </a:spcBef>
              <a:spcAft>
                <a:spcPts val="0"/>
              </a:spcAft>
            </a:defPPr>
            <a:lvl1pPr marL="0" marR="0" lvl="0" indent="0" algn="l" rtl="0">
              <a:lnSpc>
                <a:spcPct val="100000"/>
              </a:lnSpc>
              <a:spcBef>
                <a:spcPts val="400"/>
              </a:spcBef>
              <a:spcAft>
                <a:spcPts val="0"/>
              </a:spcAft>
              <a:buClr>
                <a:srgbClr val="262626"/>
              </a:buClr>
              <a:buFont typeface="Helvetica Neue"/>
              <a:buNone/>
              <a:defRPr sz="2000" b="1" i="0" u="none" strike="noStrike" cap="none">
                <a:solidFill>
                  <a:srgbClr val="262626"/>
                </a:solidFill>
                <a:latin typeface="Helvetica Neue"/>
                <a:ea typeface="Helvetica Neue"/>
                <a:cs typeface="Helvetica Neue"/>
                <a:sym typeface="Helvetica Neue"/>
              </a:defRPr>
            </a:lvl1pPr>
            <a:lvl2pPr marL="0" marR="0" lvl="1" indent="0" algn="l" rtl="0">
              <a:lnSpc>
                <a:spcPct val="120000"/>
              </a:lnSpc>
              <a:spcBef>
                <a:spcPts val="360"/>
              </a:spcBef>
              <a:spcAft>
                <a:spcPts val="0"/>
              </a:spcAft>
              <a:buClr>
                <a:srgbClr val="7F7F7F"/>
              </a:buClr>
              <a:buFont typeface="Helvetica Neue"/>
              <a:buNone/>
              <a:defRPr sz="1800" b="0" i="0" u="none" strike="noStrike" cap="none">
                <a:solidFill>
                  <a:srgbClr val="7F7F7F"/>
                </a:solidFill>
                <a:latin typeface="Helvetica Neue"/>
                <a:ea typeface="Helvetica Neue"/>
                <a:cs typeface="Helvetica Neue"/>
                <a:sym typeface="Helvetica Neue"/>
              </a:defRPr>
            </a:lvl2pPr>
            <a:lvl3pPr marL="1588" marR="0" lvl="2" indent="-1588" algn="l" rtl="0">
              <a:lnSpc>
                <a:spcPct val="100000"/>
              </a:lnSpc>
              <a:spcBef>
                <a:spcPts val="360"/>
              </a:spcBef>
              <a:spcAft>
                <a:spcPts val="0"/>
              </a:spcAft>
              <a:buClr>
                <a:srgbClr val="7F7F7F"/>
              </a:buClr>
              <a:buFont typeface="Helvetica Neue"/>
              <a:buNone/>
              <a:defRPr sz="1800" b="0" i="0" u="none" strike="noStrike" cap="none">
                <a:solidFill>
                  <a:srgbClr val="7F7F7F"/>
                </a:solidFill>
                <a:latin typeface="Helvetica Neue"/>
                <a:ea typeface="Helvetica Neue"/>
                <a:cs typeface="Helvetica Neue"/>
                <a:sym typeface="Helvetica Neue"/>
              </a:defRPr>
            </a:lvl3pPr>
            <a:lvl4pPr marL="1588" marR="0" lvl="3" indent="-1588" algn="l" rtl="0">
              <a:lnSpc>
                <a:spcPct val="100000"/>
              </a:lnSpc>
              <a:spcBef>
                <a:spcPts val="280"/>
              </a:spcBef>
              <a:spcAft>
                <a:spcPts val="0"/>
              </a:spcAft>
              <a:buClr>
                <a:srgbClr val="7F7F7F"/>
              </a:buClr>
              <a:buFont typeface="Helvetica Neue"/>
              <a:buNone/>
              <a:defRPr sz="1400" b="1" i="0" u="none" strike="noStrike" cap="none">
                <a:solidFill>
                  <a:srgbClr val="7F7F7F"/>
                </a:solidFill>
                <a:latin typeface="Helvetica Neue"/>
                <a:ea typeface="Helvetica Neue"/>
                <a:cs typeface="Helvetica Neue"/>
                <a:sym typeface="Helvetica Neue"/>
              </a:defRPr>
            </a:lvl4pPr>
            <a:lvl5pPr marL="3175" marR="0" lvl="4" indent="-3175" algn="l" rtl="0">
              <a:lnSpc>
                <a:spcPct val="100000"/>
              </a:lnSpc>
              <a:spcBef>
                <a:spcPts val="280"/>
              </a:spcBef>
              <a:spcAft>
                <a:spcPts val="0"/>
              </a:spcAft>
              <a:buClr>
                <a:srgbClr val="7F7F7F"/>
              </a:buClr>
              <a:buFont typeface="Helvetica Neue"/>
              <a:buNone/>
              <a:defRPr sz="1400" b="0" i="0" u="none" strike="noStrike" cap="none">
                <a:solidFill>
                  <a:srgbClr val="7F7F7F"/>
                </a:solidFill>
                <a:latin typeface="Helvetica Neue"/>
                <a:ea typeface="Helvetica Neue"/>
                <a:cs typeface="Helvetica Neue"/>
                <a:sym typeface="Helvetica Neue"/>
              </a:defRPr>
            </a:lvl5pPr>
            <a:lvl6pPr marL="2514600" marR="0" lvl="5"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r>
              <a:rPr lang="en-US" sz="1600" dirty="0">
                <a:solidFill>
                  <a:schemeClr val="accent2"/>
                </a:solidFill>
                <a:latin typeface="Gill Sans MT"/>
                <a:cs typeface="Arial"/>
              </a:rPr>
              <a:t>Note: </a:t>
            </a:r>
            <a:r>
              <a:rPr lang="en-US" sz="1600" b="0" dirty="0">
                <a:cs typeface="Arial"/>
              </a:rPr>
              <a:t>The credit reporting bureaus are obligated to respond to you, usually within 30 days</a:t>
            </a:r>
            <a:endParaRPr lang="en-US" dirty="0"/>
          </a:p>
        </p:txBody>
      </p:sp>
      <p:sp>
        <p:nvSpPr>
          <p:cNvPr id="18" name="Rectangle 17"/>
          <p:cNvSpPr/>
          <p:nvPr/>
        </p:nvSpPr>
        <p:spPr>
          <a:xfrm>
            <a:off x="457199" y="919397"/>
            <a:ext cx="911232" cy="571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472293" y="5446002"/>
            <a:ext cx="786892" cy="719584"/>
          </a:xfrm>
          <a:prstGeom prst="ellipse">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469"/>
          <p:cNvSpPr>
            <a:spLocks noEditPoints="1"/>
          </p:cNvSpPr>
          <p:nvPr/>
        </p:nvSpPr>
        <p:spPr bwMode="auto">
          <a:xfrm flipH="1">
            <a:off x="449057" y="5738717"/>
            <a:ext cx="541974" cy="541974"/>
          </a:xfrm>
          <a:custGeom>
            <a:avLst/>
            <a:gdLst>
              <a:gd name="T0" fmla="*/ 197 w 3320"/>
              <a:gd name="T1" fmla="*/ 3124 h 3320"/>
              <a:gd name="T2" fmla="*/ 247 w 3320"/>
              <a:gd name="T3" fmla="*/ 3021 h 3320"/>
              <a:gd name="T4" fmla="*/ 305 w 3320"/>
              <a:gd name="T5" fmla="*/ 2904 h 3320"/>
              <a:gd name="T6" fmla="*/ 1034 w 3320"/>
              <a:gd name="T7" fmla="*/ 2711 h 3320"/>
              <a:gd name="T8" fmla="*/ 799 w 3320"/>
              <a:gd name="T9" fmla="*/ 2706 h 3320"/>
              <a:gd name="T10" fmla="*/ 763 w 3320"/>
              <a:gd name="T11" fmla="*/ 2694 h 3320"/>
              <a:gd name="T12" fmla="*/ 741 w 3320"/>
              <a:gd name="T13" fmla="*/ 2664 h 3320"/>
              <a:gd name="T14" fmla="*/ 738 w 3320"/>
              <a:gd name="T15" fmla="*/ 2337 h 3320"/>
              <a:gd name="T16" fmla="*/ 2480 w 3320"/>
              <a:gd name="T17" fmla="*/ 415 h 3320"/>
              <a:gd name="T18" fmla="*/ 799 w 3320"/>
              <a:gd name="T19" fmla="*/ 2214 h 3320"/>
              <a:gd name="T20" fmla="*/ 835 w 3320"/>
              <a:gd name="T21" fmla="*/ 2226 h 3320"/>
              <a:gd name="T22" fmla="*/ 857 w 3320"/>
              <a:gd name="T23" fmla="*/ 2256 h 3320"/>
              <a:gd name="T24" fmla="*/ 860 w 3320"/>
              <a:gd name="T25" fmla="*/ 2582 h 3320"/>
              <a:gd name="T26" fmla="*/ 2906 w 3320"/>
              <a:gd name="T27" fmla="*/ 840 h 3320"/>
              <a:gd name="T28" fmla="*/ 2822 w 3320"/>
              <a:gd name="T29" fmla="*/ 123 h 3320"/>
              <a:gd name="T30" fmla="*/ 2776 w 3320"/>
              <a:gd name="T31" fmla="*/ 132 h 3320"/>
              <a:gd name="T32" fmla="*/ 2738 w 3320"/>
              <a:gd name="T33" fmla="*/ 158 h 3320"/>
              <a:gd name="T34" fmla="*/ 2993 w 3320"/>
              <a:gd name="T35" fmla="*/ 753 h 3320"/>
              <a:gd name="T36" fmla="*/ 3177 w 3320"/>
              <a:gd name="T37" fmla="*/ 565 h 3320"/>
              <a:gd name="T38" fmla="*/ 3195 w 3320"/>
              <a:gd name="T39" fmla="*/ 521 h 3320"/>
              <a:gd name="T40" fmla="*/ 3195 w 3320"/>
              <a:gd name="T41" fmla="*/ 475 h 3320"/>
              <a:gd name="T42" fmla="*/ 3177 w 3320"/>
              <a:gd name="T43" fmla="*/ 432 h 3320"/>
              <a:gd name="T44" fmla="*/ 2907 w 3320"/>
              <a:gd name="T45" fmla="*/ 158 h 3320"/>
              <a:gd name="T46" fmla="*/ 2868 w 3320"/>
              <a:gd name="T47" fmla="*/ 132 h 3320"/>
              <a:gd name="T48" fmla="*/ 2822 w 3320"/>
              <a:gd name="T49" fmla="*/ 123 h 3320"/>
              <a:gd name="T50" fmla="*/ 2822 w 3320"/>
              <a:gd name="T51" fmla="*/ 0 h 3320"/>
              <a:gd name="T52" fmla="*/ 2885 w 3320"/>
              <a:gd name="T53" fmla="*/ 8 h 3320"/>
              <a:gd name="T54" fmla="*/ 2943 w 3320"/>
              <a:gd name="T55" fmla="*/ 32 h 3320"/>
              <a:gd name="T56" fmla="*/ 2994 w 3320"/>
              <a:gd name="T57" fmla="*/ 70 h 3320"/>
              <a:gd name="T58" fmla="*/ 3270 w 3320"/>
              <a:gd name="T59" fmla="*/ 350 h 3320"/>
              <a:gd name="T60" fmla="*/ 3302 w 3320"/>
              <a:gd name="T61" fmla="*/ 405 h 3320"/>
              <a:gd name="T62" fmla="*/ 3318 w 3320"/>
              <a:gd name="T63" fmla="*/ 466 h 3320"/>
              <a:gd name="T64" fmla="*/ 3318 w 3320"/>
              <a:gd name="T65" fmla="*/ 531 h 3320"/>
              <a:gd name="T66" fmla="*/ 3302 w 3320"/>
              <a:gd name="T67" fmla="*/ 591 h 3320"/>
              <a:gd name="T68" fmla="*/ 3270 w 3320"/>
              <a:gd name="T69" fmla="*/ 646 h 3320"/>
              <a:gd name="T70" fmla="*/ 3036 w 3320"/>
              <a:gd name="T71" fmla="*/ 883 h 3320"/>
              <a:gd name="T72" fmla="*/ 1231 w 3320"/>
              <a:gd name="T73" fmla="*/ 2688 h 3320"/>
              <a:gd name="T74" fmla="*/ 1109 w 3320"/>
              <a:gd name="T75" fmla="*/ 2809 h 3320"/>
              <a:gd name="T76" fmla="*/ 1098 w 3320"/>
              <a:gd name="T77" fmla="*/ 2817 h 3320"/>
              <a:gd name="T78" fmla="*/ 431 w 3320"/>
              <a:gd name="T79" fmla="*/ 3145 h 3320"/>
              <a:gd name="T80" fmla="*/ 74 w 3320"/>
              <a:gd name="T81" fmla="*/ 3319 h 3320"/>
              <a:gd name="T82" fmla="*/ 45 w 3320"/>
              <a:gd name="T83" fmla="*/ 3318 h 3320"/>
              <a:gd name="T84" fmla="*/ 17 w 3320"/>
              <a:gd name="T85" fmla="*/ 3303 h 3320"/>
              <a:gd name="T86" fmla="*/ 2 w 3320"/>
              <a:gd name="T87" fmla="*/ 3277 h 3320"/>
              <a:gd name="T88" fmla="*/ 1 w 3320"/>
              <a:gd name="T89" fmla="*/ 3247 h 3320"/>
              <a:gd name="T90" fmla="*/ 175 w 3320"/>
              <a:gd name="T91" fmla="*/ 2889 h 3320"/>
              <a:gd name="T92" fmla="*/ 504 w 3320"/>
              <a:gd name="T93" fmla="*/ 2223 h 3320"/>
              <a:gd name="T94" fmla="*/ 511 w 3320"/>
              <a:gd name="T95" fmla="*/ 2211 h 3320"/>
              <a:gd name="T96" fmla="*/ 2437 w 3320"/>
              <a:gd name="T97" fmla="*/ 284 h 3320"/>
              <a:gd name="T98" fmla="*/ 2674 w 3320"/>
              <a:gd name="T99" fmla="*/ 50 h 3320"/>
              <a:gd name="T100" fmla="*/ 2729 w 3320"/>
              <a:gd name="T101" fmla="*/ 19 h 3320"/>
              <a:gd name="T102" fmla="*/ 2790 w 3320"/>
              <a:gd name="T103" fmla="*/ 2 h 3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320" h="3320">
                <a:moveTo>
                  <a:pt x="247" y="3021"/>
                </a:moveTo>
                <a:lnTo>
                  <a:pt x="197" y="3124"/>
                </a:lnTo>
                <a:lnTo>
                  <a:pt x="299" y="3073"/>
                </a:lnTo>
                <a:lnTo>
                  <a:pt x="247" y="3021"/>
                </a:lnTo>
                <a:close/>
                <a:moveTo>
                  <a:pt x="584" y="2337"/>
                </a:moveTo>
                <a:lnTo>
                  <a:pt x="305" y="2904"/>
                </a:lnTo>
                <a:lnTo>
                  <a:pt x="416" y="3016"/>
                </a:lnTo>
                <a:lnTo>
                  <a:pt x="1034" y="2711"/>
                </a:lnTo>
                <a:lnTo>
                  <a:pt x="1040" y="2706"/>
                </a:lnTo>
                <a:lnTo>
                  <a:pt x="799" y="2706"/>
                </a:lnTo>
                <a:lnTo>
                  <a:pt x="779" y="2703"/>
                </a:lnTo>
                <a:lnTo>
                  <a:pt x="763" y="2694"/>
                </a:lnTo>
                <a:lnTo>
                  <a:pt x="749" y="2681"/>
                </a:lnTo>
                <a:lnTo>
                  <a:pt x="741" y="2664"/>
                </a:lnTo>
                <a:lnTo>
                  <a:pt x="738" y="2644"/>
                </a:lnTo>
                <a:lnTo>
                  <a:pt x="738" y="2337"/>
                </a:lnTo>
                <a:lnTo>
                  <a:pt x="584" y="2337"/>
                </a:lnTo>
                <a:close/>
                <a:moveTo>
                  <a:pt x="2480" y="415"/>
                </a:moveTo>
                <a:lnTo>
                  <a:pt x="682" y="2214"/>
                </a:lnTo>
                <a:lnTo>
                  <a:pt x="799" y="2214"/>
                </a:lnTo>
                <a:lnTo>
                  <a:pt x="819" y="2217"/>
                </a:lnTo>
                <a:lnTo>
                  <a:pt x="835" y="2226"/>
                </a:lnTo>
                <a:lnTo>
                  <a:pt x="849" y="2239"/>
                </a:lnTo>
                <a:lnTo>
                  <a:pt x="857" y="2256"/>
                </a:lnTo>
                <a:lnTo>
                  <a:pt x="860" y="2275"/>
                </a:lnTo>
                <a:lnTo>
                  <a:pt x="860" y="2582"/>
                </a:lnTo>
                <a:lnTo>
                  <a:pt x="1162" y="2582"/>
                </a:lnTo>
                <a:lnTo>
                  <a:pt x="2906" y="840"/>
                </a:lnTo>
                <a:lnTo>
                  <a:pt x="2480" y="415"/>
                </a:lnTo>
                <a:close/>
                <a:moveTo>
                  <a:pt x="2822" y="123"/>
                </a:moveTo>
                <a:lnTo>
                  <a:pt x="2799" y="125"/>
                </a:lnTo>
                <a:lnTo>
                  <a:pt x="2776" y="132"/>
                </a:lnTo>
                <a:lnTo>
                  <a:pt x="2756" y="143"/>
                </a:lnTo>
                <a:lnTo>
                  <a:pt x="2738" y="158"/>
                </a:lnTo>
                <a:lnTo>
                  <a:pt x="2568" y="328"/>
                </a:lnTo>
                <a:lnTo>
                  <a:pt x="2993" y="753"/>
                </a:lnTo>
                <a:lnTo>
                  <a:pt x="3163" y="583"/>
                </a:lnTo>
                <a:lnTo>
                  <a:pt x="3177" y="565"/>
                </a:lnTo>
                <a:lnTo>
                  <a:pt x="3189" y="544"/>
                </a:lnTo>
                <a:lnTo>
                  <a:pt x="3195" y="521"/>
                </a:lnTo>
                <a:lnTo>
                  <a:pt x="3198" y="499"/>
                </a:lnTo>
                <a:lnTo>
                  <a:pt x="3195" y="475"/>
                </a:lnTo>
                <a:lnTo>
                  <a:pt x="3189" y="453"/>
                </a:lnTo>
                <a:lnTo>
                  <a:pt x="3177" y="432"/>
                </a:lnTo>
                <a:lnTo>
                  <a:pt x="3163" y="414"/>
                </a:lnTo>
                <a:lnTo>
                  <a:pt x="2907" y="158"/>
                </a:lnTo>
                <a:lnTo>
                  <a:pt x="2888" y="143"/>
                </a:lnTo>
                <a:lnTo>
                  <a:pt x="2868" y="132"/>
                </a:lnTo>
                <a:lnTo>
                  <a:pt x="2845" y="125"/>
                </a:lnTo>
                <a:lnTo>
                  <a:pt x="2822" y="123"/>
                </a:lnTo>
                <a:close/>
                <a:moveTo>
                  <a:pt x="2822" y="0"/>
                </a:moveTo>
                <a:lnTo>
                  <a:pt x="2822" y="0"/>
                </a:lnTo>
                <a:lnTo>
                  <a:pt x="2854" y="2"/>
                </a:lnTo>
                <a:lnTo>
                  <a:pt x="2885" y="8"/>
                </a:lnTo>
                <a:lnTo>
                  <a:pt x="2915" y="19"/>
                </a:lnTo>
                <a:lnTo>
                  <a:pt x="2943" y="32"/>
                </a:lnTo>
                <a:lnTo>
                  <a:pt x="2970" y="50"/>
                </a:lnTo>
                <a:lnTo>
                  <a:pt x="2994" y="70"/>
                </a:lnTo>
                <a:lnTo>
                  <a:pt x="3250" y="326"/>
                </a:lnTo>
                <a:lnTo>
                  <a:pt x="3270" y="350"/>
                </a:lnTo>
                <a:lnTo>
                  <a:pt x="3288" y="377"/>
                </a:lnTo>
                <a:lnTo>
                  <a:pt x="3302" y="405"/>
                </a:lnTo>
                <a:lnTo>
                  <a:pt x="3312" y="435"/>
                </a:lnTo>
                <a:lnTo>
                  <a:pt x="3318" y="466"/>
                </a:lnTo>
                <a:lnTo>
                  <a:pt x="3320" y="499"/>
                </a:lnTo>
                <a:lnTo>
                  <a:pt x="3318" y="531"/>
                </a:lnTo>
                <a:lnTo>
                  <a:pt x="3312" y="562"/>
                </a:lnTo>
                <a:lnTo>
                  <a:pt x="3302" y="591"/>
                </a:lnTo>
                <a:lnTo>
                  <a:pt x="3288" y="619"/>
                </a:lnTo>
                <a:lnTo>
                  <a:pt x="3270" y="646"/>
                </a:lnTo>
                <a:lnTo>
                  <a:pt x="3250" y="670"/>
                </a:lnTo>
                <a:lnTo>
                  <a:pt x="3036" y="883"/>
                </a:lnTo>
                <a:lnTo>
                  <a:pt x="1231" y="2688"/>
                </a:lnTo>
                <a:lnTo>
                  <a:pt x="1231" y="2688"/>
                </a:lnTo>
                <a:lnTo>
                  <a:pt x="1114" y="2805"/>
                </a:lnTo>
                <a:lnTo>
                  <a:pt x="1109" y="2809"/>
                </a:lnTo>
                <a:lnTo>
                  <a:pt x="1104" y="2813"/>
                </a:lnTo>
                <a:lnTo>
                  <a:pt x="1098" y="2817"/>
                </a:lnTo>
                <a:lnTo>
                  <a:pt x="433" y="3144"/>
                </a:lnTo>
                <a:lnTo>
                  <a:pt x="431" y="3145"/>
                </a:lnTo>
                <a:lnTo>
                  <a:pt x="88" y="3314"/>
                </a:lnTo>
                <a:lnTo>
                  <a:pt x="74" y="3319"/>
                </a:lnTo>
                <a:lnTo>
                  <a:pt x="61" y="3320"/>
                </a:lnTo>
                <a:lnTo>
                  <a:pt x="45" y="3318"/>
                </a:lnTo>
                <a:lnTo>
                  <a:pt x="31" y="3312"/>
                </a:lnTo>
                <a:lnTo>
                  <a:pt x="17" y="3303"/>
                </a:lnTo>
                <a:lnTo>
                  <a:pt x="8" y="3290"/>
                </a:lnTo>
                <a:lnTo>
                  <a:pt x="2" y="3277"/>
                </a:lnTo>
                <a:lnTo>
                  <a:pt x="0" y="3261"/>
                </a:lnTo>
                <a:lnTo>
                  <a:pt x="1" y="3247"/>
                </a:lnTo>
                <a:lnTo>
                  <a:pt x="6" y="3232"/>
                </a:lnTo>
                <a:lnTo>
                  <a:pt x="175" y="2889"/>
                </a:lnTo>
                <a:lnTo>
                  <a:pt x="176" y="2887"/>
                </a:lnTo>
                <a:lnTo>
                  <a:pt x="504" y="2223"/>
                </a:lnTo>
                <a:lnTo>
                  <a:pt x="507" y="2216"/>
                </a:lnTo>
                <a:lnTo>
                  <a:pt x="511" y="2211"/>
                </a:lnTo>
                <a:lnTo>
                  <a:pt x="515" y="2206"/>
                </a:lnTo>
                <a:lnTo>
                  <a:pt x="2437" y="284"/>
                </a:lnTo>
                <a:lnTo>
                  <a:pt x="2650" y="70"/>
                </a:lnTo>
                <a:lnTo>
                  <a:pt x="2674" y="50"/>
                </a:lnTo>
                <a:lnTo>
                  <a:pt x="2701" y="32"/>
                </a:lnTo>
                <a:lnTo>
                  <a:pt x="2729" y="19"/>
                </a:lnTo>
                <a:lnTo>
                  <a:pt x="2759" y="8"/>
                </a:lnTo>
                <a:lnTo>
                  <a:pt x="2790" y="2"/>
                </a:lnTo>
                <a:lnTo>
                  <a:pt x="2822"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pic>
        <p:nvPicPr>
          <p:cNvPr id="29" name="Picture 2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199" y="1353320"/>
            <a:ext cx="1357102" cy="1357102"/>
          </a:xfrm>
          <a:prstGeom prst="rect">
            <a:avLst/>
          </a:prstGeom>
        </p:spPr>
      </p:pic>
      <p:pic>
        <p:nvPicPr>
          <p:cNvPr id="30" name="Picture 2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91363" y="1353320"/>
            <a:ext cx="1357102" cy="1357102"/>
          </a:xfrm>
          <a:prstGeom prst="rect">
            <a:avLst/>
          </a:prstGeom>
        </p:spPr>
      </p:pic>
      <p:sp>
        <p:nvSpPr>
          <p:cNvPr id="32" name="Shape 162"/>
          <p:cNvSpPr txBox="1">
            <a:spLocks/>
          </p:cNvSpPr>
          <p:nvPr/>
        </p:nvSpPr>
        <p:spPr>
          <a:xfrm>
            <a:off x="1918928" y="1612381"/>
            <a:ext cx="2325694" cy="838979"/>
          </a:xfrm>
          <a:prstGeom prst="rect">
            <a:avLst/>
          </a:prstGeom>
          <a:noFill/>
          <a:ln>
            <a:noFill/>
          </a:ln>
        </p:spPr>
        <p:txBody>
          <a:bodyPr lIns="91425" tIns="45700" rIns="91425" bIns="45700" anchor="ctr" anchorCtr="0">
            <a:noAutofit/>
          </a:bodyPr>
          <a:lstStyle>
            <a:defPPr marR="0" lvl="0" algn="l" rtl="0">
              <a:lnSpc>
                <a:spcPct val="100000"/>
              </a:lnSpc>
              <a:spcBef>
                <a:spcPts val="0"/>
              </a:spcBef>
              <a:spcAft>
                <a:spcPts val="0"/>
              </a:spcAft>
            </a:defPPr>
            <a:lvl1pPr marL="0" marR="0" lvl="0" indent="0" algn="l" rtl="0">
              <a:lnSpc>
                <a:spcPct val="100000"/>
              </a:lnSpc>
              <a:spcBef>
                <a:spcPts val="400"/>
              </a:spcBef>
              <a:spcAft>
                <a:spcPts val="0"/>
              </a:spcAft>
              <a:buClr>
                <a:srgbClr val="262626"/>
              </a:buClr>
              <a:buFont typeface="Helvetica Neue"/>
              <a:buNone/>
              <a:defRPr sz="2000" b="1" i="0" u="none" strike="noStrike" cap="none">
                <a:solidFill>
                  <a:srgbClr val="262626"/>
                </a:solidFill>
                <a:latin typeface="Helvetica Neue"/>
                <a:ea typeface="Helvetica Neue"/>
                <a:cs typeface="Helvetica Neue"/>
                <a:sym typeface="Helvetica Neue"/>
              </a:defRPr>
            </a:lvl1pPr>
            <a:lvl2pPr marL="0" marR="0" lvl="1" indent="0" algn="l" rtl="0">
              <a:lnSpc>
                <a:spcPct val="120000"/>
              </a:lnSpc>
              <a:spcBef>
                <a:spcPts val="360"/>
              </a:spcBef>
              <a:spcAft>
                <a:spcPts val="0"/>
              </a:spcAft>
              <a:buClr>
                <a:srgbClr val="7F7F7F"/>
              </a:buClr>
              <a:buFont typeface="Helvetica Neue"/>
              <a:buNone/>
              <a:defRPr sz="1800" b="0" i="0" u="none" strike="noStrike" cap="none">
                <a:solidFill>
                  <a:srgbClr val="7F7F7F"/>
                </a:solidFill>
                <a:latin typeface="Helvetica Neue"/>
                <a:ea typeface="Helvetica Neue"/>
                <a:cs typeface="Helvetica Neue"/>
                <a:sym typeface="Helvetica Neue"/>
              </a:defRPr>
            </a:lvl2pPr>
            <a:lvl3pPr marL="1588" marR="0" lvl="2" indent="-1588" algn="l" rtl="0">
              <a:lnSpc>
                <a:spcPct val="100000"/>
              </a:lnSpc>
              <a:spcBef>
                <a:spcPts val="360"/>
              </a:spcBef>
              <a:spcAft>
                <a:spcPts val="0"/>
              </a:spcAft>
              <a:buClr>
                <a:srgbClr val="7F7F7F"/>
              </a:buClr>
              <a:buFont typeface="Helvetica Neue"/>
              <a:buNone/>
              <a:defRPr sz="1800" b="0" i="0" u="none" strike="noStrike" cap="none">
                <a:solidFill>
                  <a:srgbClr val="7F7F7F"/>
                </a:solidFill>
                <a:latin typeface="Helvetica Neue"/>
                <a:ea typeface="Helvetica Neue"/>
                <a:cs typeface="Helvetica Neue"/>
                <a:sym typeface="Helvetica Neue"/>
              </a:defRPr>
            </a:lvl3pPr>
            <a:lvl4pPr marL="1588" marR="0" lvl="3" indent="-1588" algn="l" rtl="0">
              <a:lnSpc>
                <a:spcPct val="100000"/>
              </a:lnSpc>
              <a:spcBef>
                <a:spcPts val="280"/>
              </a:spcBef>
              <a:spcAft>
                <a:spcPts val="0"/>
              </a:spcAft>
              <a:buClr>
                <a:srgbClr val="7F7F7F"/>
              </a:buClr>
              <a:buFont typeface="Helvetica Neue"/>
              <a:buNone/>
              <a:defRPr sz="1400" b="1" i="0" u="none" strike="noStrike" cap="none">
                <a:solidFill>
                  <a:srgbClr val="7F7F7F"/>
                </a:solidFill>
                <a:latin typeface="Helvetica Neue"/>
                <a:ea typeface="Helvetica Neue"/>
                <a:cs typeface="Helvetica Neue"/>
                <a:sym typeface="Helvetica Neue"/>
              </a:defRPr>
            </a:lvl4pPr>
            <a:lvl5pPr marL="3175" marR="0" lvl="4" indent="-3175" algn="l" rtl="0">
              <a:lnSpc>
                <a:spcPct val="100000"/>
              </a:lnSpc>
              <a:spcBef>
                <a:spcPts val="280"/>
              </a:spcBef>
              <a:spcAft>
                <a:spcPts val="0"/>
              </a:spcAft>
              <a:buClr>
                <a:srgbClr val="7F7F7F"/>
              </a:buClr>
              <a:buFont typeface="Helvetica Neue"/>
              <a:buNone/>
              <a:defRPr sz="1400" b="0" i="0" u="none" strike="noStrike" cap="none">
                <a:solidFill>
                  <a:srgbClr val="7F7F7F"/>
                </a:solidFill>
                <a:latin typeface="Helvetica Neue"/>
                <a:ea typeface="Helvetica Neue"/>
                <a:cs typeface="Helvetica Neue"/>
                <a:sym typeface="Helvetica Neue"/>
              </a:defRPr>
            </a:lvl5pPr>
            <a:lvl6pPr marL="2514600" marR="0" lvl="5"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r>
              <a:rPr lang="en-US" sz="1600" dirty="0">
                <a:solidFill>
                  <a:schemeClr val="accent2"/>
                </a:solidFill>
                <a:latin typeface="+mn-lt"/>
                <a:cs typeface="Arial"/>
              </a:rPr>
              <a:t>Step 1: </a:t>
            </a:r>
            <a:r>
              <a:rPr lang="en-US" sz="1600" b="0" dirty="0">
                <a:solidFill>
                  <a:schemeClr val="accent2"/>
                </a:solidFill>
                <a:latin typeface="+mn-lt"/>
                <a:cs typeface="Arial"/>
              </a:rPr>
              <a:t>Begin making on-time debt payments. Contact your lender if you need help creating a repayment plan. </a:t>
            </a:r>
          </a:p>
        </p:txBody>
      </p:sp>
      <p:sp>
        <p:nvSpPr>
          <p:cNvPr id="34" name="Shape 162"/>
          <p:cNvSpPr txBox="1">
            <a:spLocks/>
          </p:cNvSpPr>
          <p:nvPr/>
        </p:nvSpPr>
        <p:spPr>
          <a:xfrm>
            <a:off x="6053090" y="1612381"/>
            <a:ext cx="2673217" cy="838979"/>
          </a:xfrm>
          <a:prstGeom prst="rect">
            <a:avLst/>
          </a:prstGeom>
          <a:noFill/>
          <a:ln>
            <a:noFill/>
          </a:ln>
        </p:spPr>
        <p:txBody>
          <a:bodyPr lIns="91425" tIns="45700" rIns="91425" bIns="45700" anchor="ctr" anchorCtr="0">
            <a:noAutofit/>
          </a:bodyPr>
          <a:lstStyle>
            <a:defPPr marR="0" lvl="0" algn="l" rtl="0">
              <a:lnSpc>
                <a:spcPct val="100000"/>
              </a:lnSpc>
              <a:spcBef>
                <a:spcPts val="0"/>
              </a:spcBef>
              <a:spcAft>
                <a:spcPts val="0"/>
              </a:spcAft>
            </a:defPPr>
            <a:lvl1pPr marL="0" marR="0" lvl="0" indent="0" algn="l" rtl="0">
              <a:lnSpc>
                <a:spcPct val="100000"/>
              </a:lnSpc>
              <a:spcBef>
                <a:spcPts val="400"/>
              </a:spcBef>
              <a:spcAft>
                <a:spcPts val="0"/>
              </a:spcAft>
              <a:buClr>
                <a:srgbClr val="262626"/>
              </a:buClr>
              <a:buFont typeface="Helvetica Neue"/>
              <a:buNone/>
              <a:defRPr sz="2000" b="1" i="0" u="none" strike="noStrike" cap="none">
                <a:solidFill>
                  <a:srgbClr val="262626"/>
                </a:solidFill>
                <a:latin typeface="Helvetica Neue"/>
                <a:ea typeface="Helvetica Neue"/>
                <a:cs typeface="Helvetica Neue"/>
                <a:sym typeface="Helvetica Neue"/>
              </a:defRPr>
            </a:lvl1pPr>
            <a:lvl2pPr marL="0" marR="0" lvl="1" indent="0" algn="l" rtl="0">
              <a:lnSpc>
                <a:spcPct val="120000"/>
              </a:lnSpc>
              <a:spcBef>
                <a:spcPts val="360"/>
              </a:spcBef>
              <a:spcAft>
                <a:spcPts val="0"/>
              </a:spcAft>
              <a:buClr>
                <a:srgbClr val="7F7F7F"/>
              </a:buClr>
              <a:buFont typeface="Helvetica Neue"/>
              <a:buNone/>
              <a:defRPr sz="1800" b="0" i="0" u="none" strike="noStrike" cap="none">
                <a:solidFill>
                  <a:srgbClr val="7F7F7F"/>
                </a:solidFill>
                <a:latin typeface="Helvetica Neue"/>
                <a:ea typeface="Helvetica Neue"/>
                <a:cs typeface="Helvetica Neue"/>
                <a:sym typeface="Helvetica Neue"/>
              </a:defRPr>
            </a:lvl2pPr>
            <a:lvl3pPr marL="1588" marR="0" lvl="2" indent="-1588" algn="l" rtl="0">
              <a:lnSpc>
                <a:spcPct val="100000"/>
              </a:lnSpc>
              <a:spcBef>
                <a:spcPts val="360"/>
              </a:spcBef>
              <a:spcAft>
                <a:spcPts val="0"/>
              </a:spcAft>
              <a:buClr>
                <a:srgbClr val="7F7F7F"/>
              </a:buClr>
              <a:buFont typeface="Helvetica Neue"/>
              <a:buNone/>
              <a:defRPr sz="1800" b="0" i="0" u="none" strike="noStrike" cap="none">
                <a:solidFill>
                  <a:srgbClr val="7F7F7F"/>
                </a:solidFill>
                <a:latin typeface="Helvetica Neue"/>
                <a:ea typeface="Helvetica Neue"/>
                <a:cs typeface="Helvetica Neue"/>
                <a:sym typeface="Helvetica Neue"/>
              </a:defRPr>
            </a:lvl3pPr>
            <a:lvl4pPr marL="1588" marR="0" lvl="3" indent="-1588" algn="l" rtl="0">
              <a:lnSpc>
                <a:spcPct val="100000"/>
              </a:lnSpc>
              <a:spcBef>
                <a:spcPts val="280"/>
              </a:spcBef>
              <a:spcAft>
                <a:spcPts val="0"/>
              </a:spcAft>
              <a:buClr>
                <a:srgbClr val="7F7F7F"/>
              </a:buClr>
              <a:buFont typeface="Helvetica Neue"/>
              <a:buNone/>
              <a:defRPr sz="1400" b="1" i="0" u="none" strike="noStrike" cap="none">
                <a:solidFill>
                  <a:srgbClr val="7F7F7F"/>
                </a:solidFill>
                <a:latin typeface="Helvetica Neue"/>
                <a:ea typeface="Helvetica Neue"/>
                <a:cs typeface="Helvetica Neue"/>
                <a:sym typeface="Helvetica Neue"/>
              </a:defRPr>
            </a:lvl4pPr>
            <a:lvl5pPr marL="3175" marR="0" lvl="4" indent="-3175" algn="l" rtl="0">
              <a:lnSpc>
                <a:spcPct val="100000"/>
              </a:lnSpc>
              <a:spcBef>
                <a:spcPts val="280"/>
              </a:spcBef>
              <a:spcAft>
                <a:spcPts val="0"/>
              </a:spcAft>
              <a:buClr>
                <a:srgbClr val="7F7F7F"/>
              </a:buClr>
              <a:buFont typeface="Helvetica Neue"/>
              <a:buNone/>
              <a:defRPr sz="1400" b="0" i="0" u="none" strike="noStrike" cap="none">
                <a:solidFill>
                  <a:srgbClr val="7F7F7F"/>
                </a:solidFill>
                <a:latin typeface="Helvetica Neue"/>
                <a:ea typeface="Helvetica Neue"/>
                <a:cs typeface="Helvetica Neue"/>
                <a:sym typeface="Helvetica Neue"/>
              </a:defRPr>
            </a:lvl5pPr>
            <a:lvl6pPr marL="2514600" marR="0" lvl="5"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r>
              <a:rPr lang="en-US" sz="1600" dirty="0">
                <a:solidFill>
                  <a:schemeClr val="accent2"/>
                </a:solidFill>
                <a:latin typeface="+mn-lt"/>
                <a:cs typeface="Arial"/>
              </a:rPr>
              <a:t>Step 2: </a:t>
            </a:r>
            <a:r>
              <a:rPr lang="en-US" sz="1600" b="0" dirty="0">
                <a:solidFill>
                  <a:schemeClr val="accent2"/>
                </a:solidFill>
                <a:latin typeface="+mn-lt"/>
                <a:cs typeface="Arial"/>
              </a:rPr>
              <a:t>Inform the credit bureaus and companies that provided information to the bureaus to report errors on your credit report. </a:t>
            </a:r>
          </a:p>
        </p:txBody>
      </p:sp>
      <p:sp>
        <p:nvSpPr>
          <p:cNvPr id="37" name="Shape 153"/>
          <p:cNvSpPr txBox="1">
            <a:spLocks/>
          </p:cNvSpPr>
          <p:nvPr/>
        </p:nvSpPr>
        <p:spPr>
          <a:xfrm>
            <a:off x="457199" y="3465443"/>
            <a:ext cx="4645379" cy="1817758"/>
          </a:xfrm>
          <a:prstGeom prst="rect">
            <a:avLst/>
          </a:prstGeom>
          <a:noFill/>
          <a:ln>
            <a:noFill/>
          </a:ln>
        </p:spPr>
        <p:txBody>
          <a:bodyPr lIns="0" tIns="0" rIns="0" bIns="0" anchor="t" anchorCtr="0">
            <a:noAutofit/>
          </a:bodyPr>
          <a:lstStyle>
            <a:defPPr marR="0" lvl="0" algn="l" rtl="0">
              <a:lnSpc>
                <a:spcPct val="100000"/>
              </a:lnSpc>
              <a:spcBef>
                <a:spcPts val="0"/>
              </a:spcBef>
              <a:spcAft>
                <a:spcPts val="0"/>
              </a:spcAft>
            </a:defPPr>
            <a:lvl1pPr marL="0" marR="0" lvl="0" indent="0" algn="l" rtl="0">
              <a:lnSpc>
                <a:spcPct val="100000"/>
              </a:lnSpc>
              <a:spcBef>
                <a:spcPts val="400"/>
              </a:spcBef>
              <a:spcAft>
                <a:spcPts val="0"/>
              </a:spcAft>
              <a:buClr>
                <a:srgbClr val="262626"/>
              </a:buClr>
              <a:buFont typeface="Helvetica Neue"/>
              <a:buNone/>
              <a:defRPr sz="2000" b="1" i="0" u="none" strike="noStrike" cap="none">
                <a:solidFill>
                  <a:srgbClr val="262626"/>
                </a:solidFill>
                <a:latin typeface="Helvetica Neue"/>
                <a:ea typeface="Helvetica Neue"/>
                <a:cs typeface="Helvetica Neue"/>
                <a:sym typeface="Helvetica Neue"/>
              </a:defRPr>
            </a:lvl1pPr>
            <a:lvl2pPr marL="0" marR="0" lvl="1" indent="0" algn="l" rtl="0">
              <a:lnSpc>
                <a:spcPct val="120000"/>
              </a:lnSpc>
              <a:spcBef>
                <a:spcPts val="360"/>
              </a:spcBef>
              <a:spcAft>
                <a:spcPts val="0"/>
              </a:spcAft>
              <a:buClr>
                <a:srgbClr val="7F7F7F"/>
              </a:buClr>
              <a:buFont typeface="Helvetica Neue"/>
              <a:buNone/>
              <a:defRPr sz="1800" b="0" i="0" u="none" strike="noStrike" cap="none">
                <a:solidFill>
                  <a:srgbClr val="7F7F7F"/>
                </a:solidFill>
                <a:latin typeface="Helvetica Neue"/>
                <a:ea typeface="Helvetica Neue"/>
                <a:cs typeface="Helvetica Neue"/>
                <a:sym typeface="Helvetica Neue"/>
              </a:defRPr>
            </a:lvl2pPr>
            <a:lvl3pPr marL="1588" marR="0" lvl="2" indent="-1588" algn="l" rtl="0">
              <a:lnSpc>
                <a:spcPct val="100000"/>
              </a:lnSpc>
              <a:spcBef>
                <a:spcPts val="360"/>
              </a:spcBef>
              <a:spcAft>
                <a:spcPts val="0"/>
              </a:spcAft>
              <a:buClr>
                <a:srgbClr val="7F7F7F"/>
              </a:buClr>
              <a:buFont typeface="Helvetica Neue"/>
              <a:buNone/>
              <a:defRPr sz="1800" b="0" i="0" u="none" strike="noStrike" cap="none">
                <a:solidFill>
                  <a:srgbClr val="7F7F7F"/>
                </a:solidFill>
                <a:latin typeface="Helvetica Neue"/>
                <a:ea typeface="Helvetica Neue"/>
                <a:cs typeface="Helvetica Neue"/>
                <a:sym typeface="Helvetica Neue"/>
              </a:defRPr>
            </a:lvl3pPr>
            <a:lvl4pPr marL="1588" marR="0" lvl="3" indent="-1588" algn="l" rtl="0">
              <a:lnSpc>
                <a:spcPct val="100000"/>
              </a:lnSpc>
              <a:spcBef>
                <a:spcPts val="280"/>
              </a:spcBef>
              <a:spcAft>
                <a:spcPts val="0"/>
              </a:spcAft>
              <a:buClr>
                <a:srgbClr val="7F7F7F"/>
              </a:buClr>
              <a:buFont typeface="Helvetica Neue"/>
              <a:buNone/>
              <a:defRPr sz="1400" b="1" i="0" u="none" strike="noStrike" cap="none">
                <a:solidFill>
                  <a:srgbClr val="7F7F7F"/>
                </a:solidFill>
                <a:latin typeface="Helvetica Neue"/>
                <a:ea typeface="Helvetica Neue"/>
                <a:cs typeface="Helvetica Neue"/>
                <a:sym typeface="Helvetica Neue"/>
              </a:defRPr>
            </a:lvl4pPr>
            <a:lvl5pPr marL="3175" marR="0" lvl="4" indent="-3175" algn="l" rtl="0">
              <a:lnSpc>
                <a:spcPct val="100000"/>
              </a:lnSpc>
              <a:spcBef>
                <a:spcPts val="280"/>
              </a:spcBef>
              <a:spcAft>
                <a:spcPts val="0"/>
              </a:spcAft>
              <a:buClr>
                <a:srgbClr val="7F7F7F"/>
              </a:buClr>
              <a:buFont typeface="Helvetica Neue"/>
              <a:buNone/>
              <a:defRPr sz="1400" b="0" i="0" u="none" strike="noStrike" cap="none">
                <a:solidFill>
                  <a:srgbClr val="7F7F7F"/>
                </a:solidFill>
                <a:latin typeface="Helvetica Neue"/>
                <a:ea typeface="Helvetica Neue"/>
                <a:cs typeface="Helvetica Neue"/>
                <a:sym typeface="Helvetica Neue"/>
              </a:defRPr>
            </a:lvl5pPr>
            <a:lvl6pPr marL="2514600" marR="0" lvl="5"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pPr>
              <a:spcAft>
                <a:spcPts val="1200"/>
              </a:spcAft>
            </a:pPr>
            <a:r>
              <a:rPr lang="en-US" sz="1600" dirty="0">
                <a:solidFill>
                  <a:schemeClr val="accent2"/>
                </a:solidFill>
                <a:latin typeface="+mn-lt"/>
                <a:cs typeface="Arial"/>
              </a:rPr>
              <a:t>Include the following information: </a:t>
            </a:r>
          </a:p>
          <a:p>
            <a:pPr marL="225425" indent="-225425">
              <a:buClr>
                <a:schemeClr val="accent1"/>
              </a:buClr>
              <a:buFont typeface="Arial" charset="0"/>
              <a:buChar char="•"/>
            </a:pPr>
            <a:r>
              <a:rPr lang="en-US" sz="1600" b="0" dirty="0">
                <a:solidFill>
                  <a:schemeClr val="accent2"/>
                </a:solidFill>
                <a:latin typeface="+mn-lt"/>
                <a:cs typeface="Arial"/>
              </a:rPr>
              <a:t>A copy of your credit report;</a:t>
            </a:r>
          </a:p>
          <a:p>
            <a:pPr marL="225425" indent="-225425">
              <a:buClr>
                <a:schemeClr val="accent1"/>
              </a:buClr>
              <a:buFont typeface="Arial" charset="0"/>
              <a:buChar char="•"/>
            </a:pPr>
            <a:r>
              <a:rPr lang="en-US" sz="1600" b="0" dirty="0">
                <a:solidFill>
                  <a:schemeClr val="accent2"/>
                </a:solidFill>
                <a:latin typeface="+mn-lt"/>
                <a:cs typeface="Arial"/>
              </a:rPr>
              <a:t>A list of the items that are disputed;</a:t>
            </a:r>
          </a:p>
          <a:p>
            <a:pPr marL="225425" indent="-225425">
              <a:buClr>
                <a:schemeClr val="accent1"/>
              </a:buClr>
              <a:buFont typeface="Arial" charset="0"/>
              <a:buChar char="•"/>
            </a:pPr>
            <a:r>
              <a:rPr lang="en-US" sz="1600" b="0" dirty="0">
                <a:solidFill>
                  <a:schemeClr val="accent2"/>
                </a:solidFill>
                <a:latin typeface="+mn-lt"/>
                <a:cs typeface="Arial"/>
              </a:rPr>
              <a:t>Your clearly stated reasons for disputing; and</a:t>
            </a:r>
          </a:p>
          <a:p>
            <a:pPr marL="225425" indent="-225425">
              <a:buClr>
                <a:schemeClr val="accent1"/>
              </a:buClr>
              <a:buFont typeface="Arial" charset="0"/>
              <a:buChar char="•"/>
            </a:pPr>
            <a:r>
              <a:rPr lang="en-US" sz="1600" b="0" dirty="0">
                <a:solidFill>
                  <a:schemeClr val="accent2"/>
                </a:solidFill>
                <a:latin typeface="+mn-lt"/>
                <a:cs typeface="Arial"/>
              </a:rPr>
              <a:t>Copies, </a:t>
            </a:r>
            <a:r>
              <a:rPr lang="en-US" sz="1600" b="0" i="1" dirty="0">
                <a:solidFill>
                  <a:schemeClr val="accent2"/>
                </a:solidFill>
                <a:latin typeface="+mn-lt"/>
                <a:cs typeface="Arial"/>
              </a:rPr>
              <a:t>not</a:t>
            </a:r>
            <a:r>
              <a:rPr lang="en-US" sz="1600" b="0" dirty="0">
                <a:solidFill>
                  <a:schemeClr val="accent2"/>
                </a:solidFill>
                <a:latin typeface="+mn-lt"/>
                <a:cs typeface="Arial"/>
              </a:rPr>
              <a:t> originals, of any documents that support your request for correction.</a:t>
            </a:r>
          </a:p>
        </p:txBody>
      </p:sp>
      <p:sp>
        <p:nvSpPr>
          <p:cNvPr id="3" name="Rectangle 2"/>
          <p:cNvSpPr/>
          <p:nvPr/>
        </p:nvSpPr>
        <p:spPr>
          <a:xfrm>
            <a:off x="5642158" y="4052433"/>
            <a:ext cx="3044642" cy="1200329"/>
          </a:xfrm>
          <a:prstGeom prst="rect">
            <a:avLst/>
          </a:prstGeom>
        </p:spPr>
        <p:txBody>
          <a:bodyPr wrap="square">
            <a:spAutoFit/>
          </a:bodyPr>
          <a:lstStyle/>
          <a:p>
            <a:r>
              <a:rPr lang="en-US" sz="2400" dirty="0">
                <a:solidFill>
                  <a:schemeClr val="accent2"/>
                </a:solidFill>
                <a:latin typeface="+mn-lt"/>
              </a:rPr>
              <a:t>Send using certified mail and request a return receipt.</a:t>
            </a:r>
          </a:p>
        </p:txBody>
      </p:sp>
      <p:cxnSp>
        <p:nvCxnSpPr>
          <p:cNvPr id="8" name="Straight Connector 7"/>
          <p:cNvCxnSpPr/>
          <p:nvPr/>
        </p:nvCxnSpPr>
        <p:spPr>
          <a:xfrm>
            <a:off x="5518272" y="3465443"/>
            <a:ext cx="0" cy="1817758"/>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42" name="Group 325"/>
          <p:cNvGrpSpPr>
            <a:grpSpLocks noChangeAspect="1"/>
          </p:cNvGrpSpPr>
          <p:nvPr/>
        </p:nvGrpSpPr>
        <p:grpSpPr bwMode="auto">
          <a:xfrm>
            <a:off x="5725513" y="3612466"/>
            <a:ext cx="827688" cy="439967"/>
            <a:chOff x="1296" y="2087"/>
            <a:chExt cx="301" cy="160"/>
          </a:xfrm>
          <a:solidFill>
            <a:schemeClr val="accent1"/>
          </a:solidFill>
        </p:grpSpPr>
        <p:sp>
          <p:nvSpPr>
            <p:cNvPr id="45" name="Freeform 328"/>
            <p:cNvSpPr>
              <a:spLocks noEditPoints="1"/>
            </p:cNvSpPr>
            <p:nvPr/>
          </p:nvSpPr>
          <p:spPr bwMode="auto">
            <a:xfrm>
              <a:off x="1381" y="2087"/>
              <a:ext cx="216" cy="160"/>
            </a:xfrm>
            <a:custGeom>
              <a:avLst/>
              <a:gdLst>
                <a:gd name="T0" fmla="*/ 1332 w 2380"/>
                <a:gd name="T1" fmla="*/ 1055 h 1760"/>
                <a:gd name="T2" fmla="*/ 1280 w 2380"/>
                <a:gd name="T3" fmla="*/ 1092 h 1760"/>
                <a:gd name="T4" fmla="*/ 1219 w 2380"/>
                <a:gd name="T5" fmla="*/ 1112 h 1760"/>
                <a:gd name="T6" fmla="*/ 1154 w 2380"/>
                <a:gd name="T7" fmla="*/ 1112 h 1760"/>
                <a:gd name="T8" fmla="*/ 1092 w 2380"/>
                <a:gd name="T9" fmla="*/ 1092 h 1760"/>
                <a:gd name="T10" fmla="*/ 1040 w 2380"/>
                <a:gd name="T11" fmla="*/ 1054 h 1760"/>
                <a:gd name="T12" fmla="*/ 102 w 2380"/>
                <a:gd name="T13" fmla="*/ 1604 h 1760"/>
                <a:gd name="T14" fmla="*/ 105 w 2380"/>
                <a:gd name="T15" fmla="*/ 1636 h 1760"/>
                <a:gd name="T16" fmla="*/ 113 w 2380"/>
                <a:gd name="T17" fmla="*/ 1652 h 1760"/>
                <a:gd name="T18" fmla="*/ 136 w 2380"/>
                <a:gd name="T19" fmla="*/ 1656 h 1760"/>
                <a:gd name="T20" fmla="*/ 2225 w 2380"/>
                <a:gd name="T21" fmla="*/ 1656 h 1760"/>
                <a:gd name="T22" fmla="*/ 2260 w 2380"/>
                <a:gd name="T23" fmla="*/ 1654 h 1760"/>
                <a:gd name="T24" fmla="*/ 2273 w 2380"/>
                <a:gd name="T25" fmla="*/ 1639 h 1760"/>
                <a:gd name="T26" fmla="*/ 2276 w 2380"/>
                <a:gd name="T27" fmla="*/ 1604 h 1760"/>
                <a:gd name="T28" fmla="*/ 187 w 2380"/>
                <a:gd name="T29" fmla="*/ 104 h 1760"/>
                <a:gd name="T30" fmla="*/ 1129 w 2380"/>
                <a:gd name="T31" fmla="*/ 994 h 1760"/>
                <a:gd name="T32" fmla="*/ 1167 w 2380"/>
                <a:gd name="T33" fmla="*/ 1008 h 1760"/>
                <a:gd name="T34" fmla="*/ 1207 w 2380"/>
                <a:gd name="T35" fmla="*/ 1008 h 1760"/>
                <a:gd name="T36" fmla="*/ 1244 w 2380"/>
                <a:gd name="T37" fmla="*/ 994 h 1760"/>
                <a:gd name="T38" fmla="*/ 2185 w 2380"/>
                <a:gd name="T39" fmla="*/ 104 h 1760"/>
                <a:gd name="T40" fmla="*/ 154 w 2380"/>
                <a:gd name="T41" fmla="*/ 0 h 1760"/>
                <a:gd name="T42" fmla="*/ 2257 w 2380"/>
                <a:gd name="T43" fmla="*/ 3 h 1760"/>
                <a:gd name="T44" fmla="*/ 2311 w 2380"/>
                <a:gd name="T45" fmla="*/ 18 h 1760"/>
                <a:gd name="T46" fmla="*/ 2349 w 2380"/>
                <a:gd name="T47" fmla="*/ 48 h 1760"/>
                <a:gd name="T48" fmla="*/ 2372 w 2380"/>
                <a:gd name="T49" fmla="*/ 95 h 1760"/>
                <a:gd name="T50" fmla="*/ 2380 w 2380"/>
                <a:gd name="T51" fmla="*/ 156 h 1760"/>
                <a:gd name="T52" fmla="*/ 2378 w 2380"/>
                <a:gd name="T53" fmla="*/ 1637 h 1760"/>
                <a:gd name="T54" fmla="*/ 2362 w 2380"/>
                <a:gd name="T55" fmla="*/ 1691 h 1760"/>
                <a:gd name="T56" fmla="*/ 2332 w 2380"/>
                <a:gd name="T57" fmla="*/ 1730 h 1760"/>
                <a:gd name="T58" fmla="*/ 2287 w 2380"/>
                <a:gd name="T59" fmla="*/ 1752 h 1760"/>
                <a:gd name="T60" fmla="*/ 2225 w 2380"/>
                <a:gd name="T61" fmla="*/ 1760 h 1760"/>
                <a:gd name="T62" fmla="*/ 121 w 2380"/>
                <a:gd name="T63" fmla="*/ 1758 h 1760"/>
                <a:gd name="T64" fmla="*/ 66 w 2380"/>
                <a:gd name="T65" fmla="*/ 1743 h 1760"/>
                <a:gd name="T66" fmla="*/ 29 w 2380"/>
                <a:gd name="T67" fmla="*/ 1713 h 1760"/>
                <a:gd name="T68" fmla="*/ 7 w 2380"/>
                <a:gd name="T69" fmla="*/ 1667 h 1760"/>
                <a:gd name="T70" fmla="*/ 0 w 2380"/>
                <a:gd name="T71" fmla="*/ 1604 h 1760"/>
                <a:gd name="T72" fmla="*/ 1 w 2380"/>
                <a:gd name="T73" fmla="*/ 123 h 1760"/>
                <a:gd name="T74" fmla="*/ 16 w 2380"/>
                <a:gd name="T75" fmla="*/ 70 h 1760"/>
                <a:gd name="T76" fmla="*/ 48 w 2380"/>
                <a:gd name="T77" fmla="*/ 32 h 1760"/>
                <a:gd name="T78" fmla="*/ 93 w 2380"/>
                <a:gd name="T79" fmla="*/ 8 h 1760"/>
                <a:gd name="T80" fmla="*/ 154 w 2380"/>
                <a:gd name="T81" fmla="*/ 0 h 17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380" h="1760">
                  <a:moveTo>
                    <a:pt x="2276" y="161"/>
                  </a:moveTo>
                  <a:lnTo>
                    <a:pt x="1332" y="1055"/>
                  </a:lnTo>
                  <a:lnTo>
                    <a:pt x="1307" y="1075"/>
                  </a:lnTo>
                  <a:lnTo>
                    <a:pt x="1280" y="1092"/>
                  </a:lnTo>
                  <a:lnTo>
                    <a:pt x="1250" y="1104"/>
                  </a:lnTo>
                  <a:lnTo>
                    <a:pt x="1219" y="1112"/>
                  </a:lnTo>
                  <a:lnTo>
                    <a:pt x="1187" y="1115"/>
                  </a:lnTo>
                  <a:lnTo>
                    <a:pt x="1154" y="1112"/>
                  </a:lnTo>
                  <a:lnTo>
                    <a:pt x="1123" y="1104"/>
                  </a:lnTo>
                  <a:lnTo>
                    <a:pt x="1092" y="1092"/>
                  </a:lnTo>
                  <a:lnTo>
                    <a:pt x="1066" y="1075"/>
                  </a:lnTo>
                  <a:lnTo>
                    <a:pt x="1040" y="1054"/>
                  </a:lnTo>
                  <a:lnTo>
                    <a:pt x="102" y="166"/>
                  </a:lnTo>
                  <a:lnTo>
                    <a:pt x="102" y="1604"/>
                  </a:lnTo>
                  <a:lnTo>
                    <a:pt x="104" y="1623"/>
                  </a:lnTo>
                  <a:lnTo>
                    <a:pt x="105" y="1636"/>
                  </a:lnTo>
                  <a:lnTo>
                    <a:pt x="108" y="1646"/>
                  </a:lnTo>
                  <a:lnTo>
                    <a:pt x="113" y="1652"/>
                  </a:lnTo>
                  <a:lnTo>
                    <a:pt x="122" y="1655"/>
                  </a:lnTo>
                  <a:lnTo>
                    <a:pt x="136" y="1656"/>
                  </a:lnTo>
                  <a:lnTo>
                    <a:pt x="154" y="1656"/>
                  </a:lnTo>
                  <a:lnTo>
                    <a:pt x="2225" y="1656"/>
                  </a:lnTo>
                  <a:lnTo>
                    <a:pt x="2245" y="1656"/>
                  </a:lnTo>
                  <a:lnTo>
                    <a:pt x="2260" y="1654"/>
                  </a:lnTo>
                  <a:lnTo>
                    <a:pt x="2268" y="1649"/>
                  </a:lnTo>
                  <a:lnTo>
                    <a:pt x="2273" y="1639"/>
                  </a:lnTo>
                  <a:lnTo>
                    <a:pt x="2275" y="1625"/>
                  </a:lnTo>
                  <a:lnTo>
                    <a:pt x="2276" y="1604"/>
                  </a:lnTo>
                  <a:lnTo>
                    <a:pt x="2276" y="161"/>
                  </a:lnTo>
                  <a:close/>
                  <a:moveTo>
                    <a:pt x="187" y="104"/>
                  </a:moveTo>
                  <a:lnTo>
                    <a:pt x="1112" y="980"/>
                  </a:lnTo>
                  <a:lnTo>
                    <a:pt x="1129" y="994"/>
                  </a:lnTo>
                  <a:lnTo>
                    <a:pt x="1147" y="1003"/>
                  </a:lnTo>
                  <a:lnTo>
                    <a:pt x="1167" y="1008"/>
                  </a:lnTo>
                  <a:lnTo>
                    <a:pt x="1187" y="1010"/>
                  </a:lnTo>
                  <a:lnTo>
                    <a:pt x="1207" y="1008"/>
                  </a:lnTo>
                  <a:lnTo>
                    <a:pt x="1226" y="1003"/>
                  </a:lnTo>
                  <a:lnTo>
                    <a:pt x="1244" y="994"/>
                  </a:lnTo>
                  <a:lnTo>
                    <a:pt x="1259" y="981"/>
                  </a:lnTo>
                  <a:lnTo>
                    <a:pt x="2185" y="104"/>
                  </a:lnTo>
                  <a:lnTo>
                    <a:pt x="187" y="104"/>
                  </a:lnTo>
                  <a:close/>
                  <a:moveTo>
                    <a:pt x="154" y="0"/>
                  </a:moveTo>
                  <a:lnTo>
                    <a:pt x="2225" y="0"/>
                  </a:lnTo>
                  <a:lnTo>
                    <a:pt x="2257" y="3"/>
                  </a:lnTo>
                  <a:lnTo>
                    <a:pt x="2286" y="8"/>
                  </a:lnTo>
                  <a:lnTo>
                    <a:pt x="2311" y="18"/>
                  </a:lnTo>
                  <a:lnTo>
                    <a:pt x="2331" y="32"/>
                  </a:lnTo>
                  <a:lnTo>
                    <a:pt x="2349" y="48"/>
                  </a:lnTo>
                  <a:lnTo>
                    <a:pt x="2362" y="70"/>
                  </a:lnTo>
                  <a:lnTo>
                    <a:pt x="2372" y="95"/>
                  </a:lnTo>
                  <a:lnTo>
                    <a:pt x="2378" y="123"/>
                  </a:lnTo>
                  <a:lnTo>
                    <a:pt x="2380" y="156"/>
                  </a:lnTo>
                  <a:lnTo>
                    <a:pt x="2380" y="1604"/>
                  </a:lnTo>
                  <a:lnTo>
                    <a:pt x="2378" y="1637"/>
                  </a:lnTo>
                  <a:lnTo>
                    <a:pt x="2372" y="1666"/>
                  </a:lnTo>
                  <a:lnTo>
                    <a:pt x="2362" y="1691"/>
                  </a:lnTo>
                  <a:lnTo>
                    <a:pt x="2350" y="1713"/>
                  </a:lnTo>
                  <a:lnTo>
                    <a:pt x="2332" y="1730"/>
                  </a:lnTo>
                  <a:lnTo>
                    <a:pt x="2312" y="1743"/>
                  </a:lnTo>
                  <a:lnTo>
                    <a:pt x="2287" y="1752"/>
                  </a:lnTo>
                  <a:lnTo>
                    <a:pt x="2258" y="1758"/>
                  </a:lnTo>
                  <a:lnTo>
                    <a:pt x="2225" y="1760"/>
                  </a:lnTo>
                  <a:lnTo>
                    <a:pt x="154" y="1760"/>
                  </a:lnTo>
                  <a:lnTo>
                    <a:pt x="121" y="1758"/>
                  </a:lnTo>
                  <a:lnTo>
                    <a:pt x="92" y="1752"/>
                  </a:lnTo>
                  <a:lnTo>
                    <a:pt x="66" y="1743"/>
                  </a:lnTo>
                  <a:lnTo>
                    <a:pt x="45" y="1731"/>
                  </a:lnTo>
                  <a:lnTo>
                    <a:pt x="29" y="1713"/>
                  </a:lnTo>
                  <a:lnTo>
                    <a:pt x="15" y="1692"/>
                  </a:lnTo>
                  <a:lnTo>
                    <a:pt x="7" y="1667"/>
                  </a:lnTo>
                  <a:lnTo>
                    <a:pt x="1" y="1638"/>
                  </a:lnTo>
                  <a:lnTo>
                    <a:pt x="0" y="1604"/>
                  </a:lnTo>
                  <a:lnTo>
                    <a:pt x="0" y="156"/>
                  </a:lnTo>
                  <a:lnTo>
                    <a:pt x="1" y="123"/>
                  </a:lnTo>
                  <a:lnTo>
                    <a:pt x="7" y="95"/>
                  </a:lnTo>
                  <a:lnTo>
                    <a:pt x="16" y="70"/>
                  </a:lnTo>
                  <a:lnTo>
                    <a:pt x="30" y="48"/>
                  </a:lnTo>
                  <a:lnTo>
                    <a:pt x="48" y="32"/>
                  </a:lnTo>
                  <a:lnTo>
                    <a:pt x="68" y="18"/>
                  </a:lnTo>
                  <a:lnTo>
                    <a:pt x="93" y="8"/>
                  </a:lnTo>
                  <a:lnTo>
                    <a:pt x="122" y="3"/>
                  </a:lnTo>
                  <a:lnTo>
                    <a:pt x="1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6" name="Freeform 329"/>
            <p:cNvSpPr>
              <a:spLocks/>
            </p:cNvSpPr>
            <p:nvPr/>
          </p:nvSpPr>
          <p:spPr bwMode="auto">
            <a:xfrm>
              <a:off x="1296" y="2124"/>
              <a:ext cx="75" cy="10"/>
            </a:xfrm>
            <a:custGeom>
              <a:avLst/>
              <a:gdLst>
                <a:gd name="T0" fmla="*/ 52 w 828"/>
                <a:gd name="T1" fmla="*/ 0 h 104"/>
                <a:gd name="T2" fmla="*/ 776 w 828"/>
                <a:gd name="T3" fmla="*/ 0 h 104"/>
                <a:gd name="T4" fmla="*/ 793 w 828"/>
                <a:gd name="T5" fmla="*/ 3 h 104"/>
                <a:gd name="T6" fmla="*/ 806 w 828"/>
                <a:gd name="T7" fmla="*/ 10 h 104"/>
                <a:gd name="T8" fmla="*/ 818 w 828"/>
                <a:gd name="T9" fmla="*/ 22 h 104"/>
                <a:gd name="T10" fmla="*/ 825 w 828"/>
                <a:gd name="T11" fmla="*/ 35 h 104"/>
                <a:gd name="T12" fmla="*/ 828 w 828"/>
                <a:gd name="T13" fmla="*/ 52 h 104"/>
                <a:gd name="T14" fmla="*/ 825 w 828"/>
                <a:gd name="T15" fmla="*/ 68 h 104"/>
                <a:gd name="T16" fmla="*/ 818 w 828"/>
                <a:gd name="T17" fmla="*/ 83 h 104"/>
                <a:gd name="T18" fmla="*/ 806 w 828"/>
                <a:gd name="T19" fmla="*/ 93 h 104"/>
                <a:gd name="T20" fmla="*/ 793 w 828"/>
                <a:gd name="T21" fmla="*/ 102 h 104"/>
                <a:gd name="T22" fmla="*/ 776 w 828"/>
                <a:gd name="T23" fmla="*/ 104 h 104"/>
                <a:gd name="T24" fmla="*/ 52 w 828"/>
                <a:gd name="T25" fmla="*/ 104 h 104"/>
                <a:gd name="T26" fmla="*/ 35 w 828"/>
                <a:gd name="T27" fmla="*/ 102 h 104"/>
                <a:gd name="T28" fmla="*/ 22 w 828"/>
                <a:gd name="T29" fmla="*/ 93 h 104"/>
                <a:gd name="T30" fmla="*/ 10 w 828"/>
                <a:gd name="T31" fmla="*/ 83 h 104"/>
                <a:gd name="T32" fmla="*/ 3 w 828"/>
                <a:gd name="T33" fmla="*/ 68 h 104"/>
                <a:gd name="T34" fmla="*/ 0 w 828"/>
                <a:gd name="T35" fmla="*/ 52 h 104"/>
                <a:gd name="T36" fmla="*/ 3 w 828"/>
                <a:gd name="T37" fmla="*/ 35 h 104"/>
                <a:gd name="T38" fmla="*/ 10 w 828"/>
                <a:gd name="T39" fmla="*/ 22 h 104"/>
                <a:gd name="T40" fmla="*/ 22 w 828"/>
                <a:gd name="T41" fmla="*/ 10 h 104"/>
                <a:gd name="T42" fmla="*/ 35 w 828"/>
                <a:gd name="T43" fmla="*/ 3 h 104"/>
                <a:gd name="T44" fmla="*/ 52 w 828"/>
                <a:gd name="T45"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28" h="104">
                  <a:moveTo>
                    <a:pt x="52" y="0"/>
                  </a:moveTo>
                  <a:lnTo>
                    <a:pt x="776" y="0"/>
                  </a:lnTo>
                  <a:lnTo>
                    <a:pt x="793" y="3"/>
                  </a:lnTo>
                  <a:lnTo>
                    <a:pt x="806" y="10"/>
                  </a:lnTo>
                  <a:lnTo>
                    <a:pt x="818" y="22"/>
                  </a:lnTo>
                  <a:lnTo>
                    <a:pt x="825" y="35"/>
                  </a:lnTo>
                  <a:lnTo>
                    <a:pt x="828" y="52"/>
                  </a:lnTo>
                  <a:lnTo>
                    <a:pt x="825" y="68"/>
                  </a:lnTo>
                  <a:lnTo>
                    <a:pt x="818" y="83"/>
                  </a:lnTo>
                  <a:lnTo>
                    <a:pt x="806" y="93"/>
                  </a:lnTo>
                  <a:lnTo>
                    <a:pt x="793" y="102"/>
                  </a:lnTo>
                  <a:lnTo>
                    <a:pt x="776" y="104"/>
                  </a:lnTo>
                  <a:lnTo>
                    <a:pt x="52" y="104"/>
                  </a:lnTo>
                  <a:lnTo>
                    <a:pt x="35" y="102"/>
                  </a:lnTo>
                  <a:lnTo>
                    <a:pt x="22" y="93"/>
                  </a:lnTo>
                  <a:lnTo>
                    <a:pt x="10" y="83"/>
                  </a:lnTo>
                  <a:lnTo>
                    <a:pt x="3" y="68"/>
                  </a:lnTo>
                  <a:lnTo>
                    <a:pt x="0" y="52"/>
                  </a:lnTo>
                  <a:lnTo>
                    <a:pt x="3" y="35"/>
                  </a:lnTo>
                  <a:lnTo>
                    <a:pt x="10" y="22"/>
                  </a:lnTo>
                  <a:lnTo>
                    <a:pt x="22" y="10"/>
                  </a:lnTo>
                  <a:lnTo>
                    <a:pt x="35" y="3"/>
                  </a:lnTo>
                  <a:lnTo>
                    <a:pt x="5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7" name="Freeform 330"/>
            <p:cNvSpPr>
              <a:spLocks/>
            </p:cNvSpPr>
            <p:nvPr/>
          </p:nvSpPr>
          <p:spPr bwMode="auto">
            <a:xfrm>
              <a:off x="1296" y="2162"/>
              <a:ext cx="75" cy="9"/>
            </a:xfrm>
            <a:custGeom>
              <a:avLst/>
              <a:gdLst>
                <a:gd name="T0" fmla="*/ 52 w 828"/>
                <a:gd name="T1" fmla="*/ 0 h 102"/>
                <a:gd name="T2" fmla="*/ 776 w 828"/>
                <a:gd name="T3" fmla="*/ 0 h 102"/>
                <a:gd name="T4" fmla="*/ 793 w 828"/>
                <a:gd name="T5" fmla="*/ 2 h 102"/>
                <a:gd name="T6" fmla="*/ 806 w 828"/>
                <a:gd name="T7" fmla="*/ 9 h 102"/>
                <a:gd name="T8" fmla="*/ 818 w 828"/>
                <a:gd name="T9" fmla="*/ 20 h 102"/>
                <a:gd name="T10" fmla="*/ 825 w 828"/>
                <a:gd name="T11" fmla="*/ 35 h 102"/>
                <a:gd name="T12" fmla="*/ 828 w 828"/>
                <a:gd name="T13" fmla="*/ 51 h 102"/>
                <a:gd name="T14" fmla="*/ 825 w 828"/>
                <a:gd name="T15" fmla="*/ 67 h 102"/>
                <a:gd name="T16" fmla="*/ 818 w 828"/>
                <a:gd name="T17" fmla="*/ 82 h 102"/>
                <a:gd name="T18" fmla="*/ 806 w 828"/>
                <a:gd name="T19" fmla="*/ 93 h 102"/>
                <a:gd name="T20" fmla="*/ 793 w 828"/>
                <a:gd name="T21" fmla="*/ 100 h 102"/>
                <a:gd name="T22" fmla="*/ 776 w 828"/>
                <a:gd name="T23" fmla="*/ 102 h 102"/>
                <a:gd name="T24" fmla="*/ 52 w 828"/>
                <a:gd name="T25" fmla="*/ 102 h 102"/>
                <a:gd name="T26" fmla="*/ 35 w 828"/>
                <a:gd name="T27" fmla="*/ 100 h 102"/>
                <a:gd name="T28" fmla="*/ 22 w 828"/>
                <a:gd name="T29" fmla="*/ 93 h 102"/>
                <a:gd name="T30" fmla="*/ 10 w 828"/>
                <a:gd name="T31" fmla="*/ 82 h 102"/>
                <a:gd name="T32" fmla="*/ 3 w 828"/>
                <a:gd name="T33" fmla="*/ 67 h 102"/>
                <a:gd name="T34" fmla="*/ 0 w 828"/>
                <a:gd name="T35" fmla="*/ 51 h 102"/>
                <a:gd name="T36" fmla="*/ 3 w 828"/>
                <a:gd name="T37" fmla="*/ 35 h 102"/>
                <a:gd name="T38" fmla="*/ 10 w 828"/>
                <a:gd name="T39" fmla="*/ 20 h 102"/>
                <a:gd name="T40" fmla="*/ 22 w 828"/>
                <a:gd name="T41" fmla="*/ 9 h 102"/>
                <a:gd name="T42" fmla="*/ 35 w 828"/>
                <a:gd name="T43" fmla="*/ 2 h 102"/>
                <a:gd name="T44" fmla="*/ 52 w 828"/>
                <a:gd name="T45"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28" h="102">
                  <a:moveTo>
                    <a:pt x="52" y="0"/>
                  </a:moveTo>
                  <a:lnTo>
                    <a:pt x="776" y="0"/>
                  </a:lnTo>
                  <a:lnTo>
                    <a:pt x="793" y="2"/>
                  </a:lnTo>
                  <a:lnTo>
                    <a:pt x="806" y="9"/>
                  </a:lnTo>
                  <a:lnTo>
                    <a:pt x="818" y="20"/>
                  </a:lnTo>
                  <a:lnTo>
                    <a:pt x="825" y="35"/>
                  </a:lnTo>
                  <a:lnTo>
                    <a:pt x="828" y="51"/>
                  </a:lnTo>
                  <a:lnTo>
                    <a:pt x="825" y="67"/>
                  </a:lnTo>
                  <a:lnTo>
                    <a:pt x="818" y="82"/>
                  </a:lnTo>
                  <a:lnTo>
                    <a:pt x="806" y="93"/>
                  </a:lnTo>
                  <a:lnTo>
                    <a:pt x="793" y="100"/>
                  </a:lnTo>
                  <a:lnTo>
                    <a:pt x="776" y="102"/>
                  </a:lnTo>
                  <a:lnTo>
                    <a:pt x="52" y="102"/>
                  </a:lnTo>
                  <a:lnTo>
                    <a:pt x="35" y="100"/>
                  </a:lnTo>
                  <a:lnTo>
                    <a:pt x="22" y="93"/>
                  </a:lnTo>
                  <a:lnTo>
                    <a:pt x="10" y="82"/>
                  </a:lnTo>
                  <a:lnTo>
                    <a:pt x="3" y="67"/>
                  </a:lnTo>
                  <a:lnTo>
                    <a:pt x="0" y="51"/>
                  </a:lnTo>
                  <a:lnTo>
                    <a:pt x="3" y="35"/>
                  </a:lnTo>
                  <a:lnTo>
                    <a:pt x="10" y="20"/>
                  </a:lnTo>
                  <a:lnTo>
                    <a:pt x="22" y="9"/>
                  </a:lnTo>
                  <a:lnTo>
                    <a:pt x="35" y="2"/>
                  </a:lnTo>
                  <a:lnTo>
                    <a:pt x="5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8" name="Freeform 331"/>
            <p:cNvSpPr>
              <a:spLocks/>
            </p:cNvSpPr>
            <p:nvPr/>
          </p:nvSpPr>
          <p:spPr bwMode="auto">
            <a:xfrm>
              <a:off x="1296" y="2200"/>
              <a:ext cx="75" cy="9"/>
            </a:xfrm>
            <a:custGeom>
              <a:avLst/>
              <a:gdLst>
                <a:gd name="T0" fmla="*/ 52 w 828"/>
                <a:gd name="T1" fmla="*/ 0 h 104"/>
                <a:gd name="T2" fmla="*/ 776 w 828"/>
                <a:gd name="T3" fmla="*/ 0 h 104"/>
                <a:gd name="T4" fmla="*/ 793 w 828"/>
                <a:gd name="T5" fmla="*/ 2 h 104"/>
                <a:gd name="T6" fmla="*/ 806 w 828"/>
                <a:gd name="T7" fmla="*/ 10 h 104"/>
                <a:gd name="T8" fmla="*/ 818 w 828"/>
                <a:gd name="T9" fmla="*/ 21 h 104"/>
                <a:gd name="T10" fmla="*/ 825 w 828"/>
                <a:gd name="T11" fmla="*/ 36 h 104"/>
                <a:gd name="T12" fmla="*/ 828 w 828"/>
                <a:gd name="T13" fmla="*/ 52 h 104"/>
                <a:gd name="T14" fmla="*/ 825 w 828"/>
                <a:gd name="T15" fmla="*/ 69 h 104"/>
                <a:gd name="T16" fmla="*/ 818 w 828"/>
                <a:gd name="T17" fmla="*/ 82 h 104"/>
                <a:gd name="T18" fmla="*/ 806 w 828"/>
                <a:gd name="T19" fmla="*/ 94 h 104"/>
                <a:gd name="T20" fmla="*/ 793 w 828"/>
                <a:gd name="T21" fmla="*/ 101 h 104"/>
                <a:gd name="T22" fmla="*/ 776 w 828"/>
                <a:gd name="T23" fmla="*/ 104 h 104"/>
                <a:gd name="T24" fmla="*/ 52 w 828"/>
                <a:gd name="T25" fmla="*/ 104 h 104"/>
                <a:gd name="T26" fmla="*/ 35 w 828"/>
                <a:gd name="T27" fmla="*/ 101 h 104"/>
                <a:gd name="T28" fmla="*/ 22 w 828"/>
                <a:gd name="T29" fmla="*/ 94 h 104"/>
                <a:gd name="T30" fmla="*/ 10 w 828"/>
                <a:gd name="T31" fmla="*/ 82 h 104"/>
                <a:gd name="T32" fmla="*/ 3 w 828"/>
                <a:gd name="T33" fmla="*/ 69 h 104"/>
                <a:gd name="T34" fmla="*/ 0 w 828"/>
                <a:gd name="T35" fmla="*/ 52 h 104"/>
                <a:gd name="T36" fmla="*/ 3 w 828"/>
                <a:gd name="T37" fmla="*/ 36 h 104"/>
                <a:gd name="T38" fmla="*/ 10 w 828"/>
                <a:gd name="T39" fmla="*/ 21 h 104"/>
                <a:gd name="T40" fmla="*/ 22 w 828"/>
                <a:gd name="T41" fmla="*/ 10 h 104"/>
                <a:gd name="T42" fmla="*/ 35 w 828"/>
                <a:gd name="T43" fmla="*/ 2 h 104"/>
                <a:gd name="T44" fmla="*/ 52 w 828"/>
                <a:gd name="T45"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28" h="104">
                  <a:moveTo>
                    <a:pt x="52" y="0"/>
                  </a:moveTo>
                  <a:lnTo>
                    <a:pt x="776" y="0"/>
                  </a:lnTo>
                  <a:lnTo>
                    <a:pt x="793" y="2"/>
                  </a:lnTo>
                  <a:lnTo>
                    <a:pt x="806" y="10"/>
                  </a:lnTo>
                  <a:lnTo>
                    <a:pt x="818" y="21"/>
                  </a:lnTo>
                  <a:lnTo>
                    <a:pt x="825" y="36"/>
                  </a:lnTo>
                  <a:lnTo>
                    <a:pt x="828" y="52"/>
                  </a:lnTo>
                  <a:lnTo>
                    <a:pt x="825" y="69"/>
                  </a:lnTo>
                  <a:lnTo>
                    <a:pt x="818" y="82"/>
                  </a:lnTo>
                  <a:lnTo>
                    <a:pt x="806" y="94"/>
                  </a:lnTo>
                  <a:lnTo>
                    <a:pt x="793" y="101"/>
                  </a:lnTo>
                  <a:lnTo>
                    <a:pt x="776" y="104"/>
                  </a:lnTo>
                  <a:lnTo>
                    <a:pt x="52" y="104"/>
                  </a:lnTo>
                  <a:lnTo>
                    <a:pt x="35" y="101"/>
                  </a:lnTo>
                  <a:lnTo>
                    <a:pt x="22" y="94"/>
                  </a:lnTo>
                  <a:lnTo>
                    <a:pt x="10" y="82"/>
                  </a:lnTo>
                  <a:lnTo>
                    <a:pt x="3" y="69"/>
                  </a:lnTo>
                  <a:lnTo>
                    <a:pt x="0" y="52"/>
                  </a:lnTo>
                  <a:lnTo>
                    <a:pt x="3" y="36"/>
                  </a:lnTo>
                  <a:lnTo>
                    <a:pt x="10" y="21"/>
                  </a:lnTo>
                  <a:lnTo>
                    <a:pt x="22" y="10"/>
                  </a:lnTo>
                  <a:lnTo>
                    <a:pt x="35" y="2"/>
                  </a:lnTo>
                  <a:lnTo>
                    <a:pt x="5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40179074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cxnSp>
        <p:nvCxnSpPr>
          <p:cNvPr id="10" name="Straight Connector 9"/>
          <p:cNvCxnSpPr>
            <a:stCxn id="2" idx="4"/>
            <a:endCxn id="45" idx="0"/>
          </p:cNvCxnSpPr>
          <p:nvPr/>
        </p:nvCxnSpPr>
        <p:spPr>
          <a:xfrm>
            <a:off x="3924727" y="2137025"/>
            <a:ext cx="0" cy="2871628"/>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43" name="Shape 143"/>
          <p:cNvSpPr txBox="1">
            <a:spLocks noGrp="1"/>
          </p:cNvSpPr>
          <p:nvPr>
            <p:ph type="title"/>
          </p:nvPr>
        </p:nvSpPr>
        <p:spPr/>
        <p:txBody>
          <a:bodyPr/>
          <a:lstStyle/>
          <a:p>
            <a:r>
              <a:rPr lang="en-US">
                <a:sym typeface="Arial"/>
              </a:rPr>
              <a:t>Special Circumstances for Repairing Credit </a:t>
            </a:r>
            <a:endParaRPr lang="en-US" dirty="0"/>
          </a:p>
        </p:txBody>
      </p:sp>
      <p:pic>
        <p:nvPicPr>
          <p:cNvPr id="26" name="Picture 25">
            <a:extLst>
              <a:ext uri="{FF2B5EF4-FFF2-40B4-BE49-F238E27FC236}">
                <a16:creationId xmlns:a16="http://schemas.microsoft.com/office/drawing/2014/main" id="{21F43F2C-2573-4481-9557-91BD356E8962}"/>
              </a:ext>
            </a:extLst>
          </p:cNvPr>
          <p:cNvPicPr>
            <a:picLocks noChangeAspect="1"/>
          </p:cNvPicPr>
          <p:nvPr/>
        </p:nvPicPr>
        <p:blipFill rotWithShape="1">
          <a:blip r:embed="rId3"/>
          <a:srcRect l="25663" t="8274" r="17391" b="6807"/>
          <a:stretch/>
        </p:blipFill>
        <p:spPr>
          <a:xfrm>
            <a:off x="235063" y="1366609"/>
            <a:ext cx="2266735" cy="3380196"/>
          </a:xfrm>
          <a:prstGeom prst="rect">
            <a:avLst/>
          </a:prstGeom>
        </p:spPr>
      </p:pic>
      <p:sp>
        <p:nvSpPr>
          <p:cNvPr id="2" name="Oval 1"/>
          <p:cNvSpPr/>
          <p:nvPr/>
        </p:nvSpPr>
        <p:spPr>
          <a:xfrm>
            <a:off x="3626777" y="1541125"/>
            <a:ext cx="595900" cy="595900"/>
          </a:xfrm>
          <a:prstGeom prst="ellipse">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accent2"/>
                </a:solidFill>
              </a:rPr>
              <a:t>1</a:t>
            </a:r>
          </a:p>
        </p:txBody>
      </p:sp>
      <p:sp>
        <p:nvSpPr>
          <p:cNvPr id="3" name="TextBox 2"/>
          <p:cNvSpPr txBox="1"/>
          <p:nvPr/>
        </p:nvSpPr>
        <p:spPr>
          <a:xfrm>
            <a:off x="2958741" y="1669798"/>
            <a:ext cx="625492" cy="338554"/>
          </a:xfrm>
          <a:prstGeom prst="rect">
            <a:avLst/>
          </a:prstGeom>
          <a:noFill/>
        </p:spPr>
        <p:txBody>
          <a:bodyPr wrap="none" rtlCol="0" anchor="ctr">
            <a:spAutoFit/>
          </a:bodyPr>
          <a:lstStyle/>
          <a:p>
            <a:pPr algn="r"/>
            <a:r>
              <a:rPr lang="en-US" sz="1600" b="1" dirty="0">
                <a:solidFill>
                  <a:schemeClr val="accent2"/>
                </a:solidFill>
                <a:latin typeface="+mn-lt"/>
              </a:rPr>
              <a:t>Step</a:t>
            </a:r>
          </a:p>
        </p:txBody>
      </p:sp>
      <p:sp>
        <p:nvSpPr>
          <p:cNvPr id="5" name="Rectangle 4"/>
          <p:cNvSpPr/>
          <p:nvPr/>
        </p:nvSpPr>
        <p:spPr>
          <a:xfrm>
            <a:off x="4335299" y="1654409"/>
            <a:ext cx="3919663" cy="369332"/>
          </a:xfrm>
          <a:prstGeom prst="rect">
            <a:avLst/>
          </a:prstGeom>
        </p:spPr>
        <p:txBody>
          <a:bodyPr wrap="none" anchor="ctr">
            <a:spAutoFit/>
          </a:bodyPr>
          <a:lstStyle/>
          <a:p>
            <a:r>
              <a:rPr lang="en-US" sz="1800" dirty="0">
                <a:solidFill>
                  <a:schemeClr val="accent2"/>
                </a:solidFill>
                <a:latin typeface="+mn-lt"/>
              </a:rPr>
              <a:t>Monitor your credit report and scores. </a:t>
            </a:r>
          </a:p>
        </p:txBody>
      </p:sp>
      <p:sp>
        <p:nvSpPr>
          <p:cNvPr id="33" name="Oval 32"/>
          <p:cNvSpPr/>
          <p:nvPr/>
        </p:nvSpPr>
        <p:spPr>
          <a:xfrm>
            <a:off x="3626777" y="2696968"/>
            <a:ext cx="595900" cy="595900"/>
          </a:xfrm>
          <a:prstGeom prst="ellipse">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accent2"/>
                </a:solidFill>
              </a:rPr>
              <a:t>2</a:t>
            </a:r>
          </a:p>
        </p:txBody>
      </p:sp>
      <p:sp>
        <p:nvSpPr>
          <p:cNvPr id="34" name="TextBox 33"/>
          <p:cNvSpPr txBox="1"/>
          <p:nvPr/>
        </p:nvSpPr>
        <p:spPr>
          <a:xfrm>
            <a:off x="2958741" y="2825641"/>
            <a:ext cx="625492" cy="338554"/>
          </a:xfrm>
          <a:prstGeom prst="rect">
            <a:avLst/>
          </a:prstGeom>
          <a:noFill/>
        </p:spPr>
        <p:txBody>
          <a:bodyPr wrap="none" rtlCol="0" anchor="ctr">
            <a:spAutoFit/>
          </a:bodyPr>
          <a:lstStyle/>
          <a:p>
            <a:pPr algn="r"/>
            <a:r>
              <a:rPr lang="en-US" sz="1600" b="1" dirty="0">
                <a:solidFill>
                  <a:schemeClr val="accent2"/>
                </a:solidFill>
                <a:latin typeface="+mn-lt"/>
              </a:rPr>
              <a:t>Step</a:t>
            </a:r>
          </a:p>
        </p:txBody>
      </p:sp>
      <p:sp>
        <p:nvSpPr>
          <p:cNvPr id="35" name="Rectangle 34"/>
          <p:cNvSpPr/>
          <p:nvPr/>
        </p:nvSpPr>
        <p:spPr>
          <a:xfrm>
            <a:off x="4335299" y="2810252"/>
            <a:ext cx="3589444" cy="369332"/>
          </a:xfrm>
          <a:prstGeom prst="rect">
            <a:avLst/>
          </a:prstGeom>
        </p:spPr>
        <p:txBody>
          <a:bodyPr wrap="none" anchor="ctr">
            <a:spAutoFit/>
          </a:bodyPr>
          <a:lstStyle/>
          <a:p>
            <a:r>
              <a:rPr lang="en-US" sz="1800" dirty="0">
                <a:solidFill>
                  <a:schemeClr val="accent2"/>
                </a:solidFill>
                <a:latin typeface="+mn-lt"/>
              </a:rPr>
              <a:t>Pay your bills on time and regularly. </a:t>
            </a:r>
          </a:p>
        </p:txBody>
      </p:sp>
      <p:sp>
        <p:nvSpPr>
          <p:cNvPr id="37" name="Oval 36"/>
          <p:cNvSpPr/>
          <p:nvPr/>
        </p:nvSpPr>
        <p:spPr>
          <a:xfrm>
            <a:off x="3626777" y="3852811"/>
            <a:ext cx="595900" cy="595900"/>
          </a:xfrm>
          <a:prstGeom prst="ellipse">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accent2"/>
                </a:solidFill>
              </a:rPr>
              <a:t>3</a:t>
            </a:r>
          </a:p>
        </p:txBody>
      </p:sp>
      <p:sp>
        <p:nvSpPr>
          <p:cNvPr id="38" name="TextBox 37"/>
          <p:cNvSpPr txBox="1"/>
          <p:nvPr/>
        </p:nvSpPr>
        <p:spPr>
          <a:xfrm>
            <a:off x="2958741" y="3981484"/>
            <a:ext cx="625492" cy="338554"/>
          </a:xfrm>
          <a:prstGeom prst="rect">
            <a:avLst/>
          </a:prstGeom>
          <a:noFill/>
        </p:spPr>
        <p:txBody>
          <a:bodyPr wrap="none" rtlCol="0" anchor="ctr">
            <a:spAutoFit/>
          </a:bodyPr>
          <a:lstStyle/>
          <a:p>
            <a:pPr algn="r"/>
            <a:r>
              <a:rPr lang="en-US" sz="1600" b="1" dirty="0">
                <a:solidFill>
                  <a:schemeClr val="accent2"/>
                </a:solidFill>
                <a:latin typeface="+mn-lt"/>
              </a:rPr>
              <a:t>Step</a:t>
            </a:r>
          </a:p>
        </p:txBody>
      </p:sp>
      <p:sp>
        <p:nvSpPr>
          <p:cNvPr id="39" name="Rectangle 38"/>
          <p:cNvSpPr/>
          <p:nvPr/>
        </p:nvSpPr>
        <p:spPr>
          <a:xfrm>
            <a:off x="4335299" y="3966095"/>
            <a:ext cx="2244525" cy="369332"/>
          </a:xfrm>
          <a:prstGeom prst="rect">
            <a:avLst/>
          </a:prstGeom>
        </p:spPr>
        <p:txBody>
          <a:bodyPr wrap="none" anchor="ctr">
            <a:spAutoFit/>
          </a:bodyPr>
          <a:lstStyle/>
          <a:p>
            <a:r>
              <a:rPr lang="en-US" sz="1800" dirty="0">
                <a:solidFill>
                  <a:schemeClr val="accent2"/>
                </a:solidFill>
                <a:latin typeface="+mn-lt"/>
              </a:rPr>
              <a:t>Get credit counseling.</a:t>
            </a:r>
          </a:p>
        </p:txBody>
      </p:sp>
      <p:sp>
        <p:nvSpPr>
          <p:cNvPr id="45" name="Oval 44"/>
          <p:cNvSpPr/>
          <p:nvPr/>
        </p:nvSpPr>
        <p:spPr>
          <a:xfrm>
            <a:off x="3626777" y="5008653"/>
            <a:ext cx="595900" cy="595900"/>
          </a:xfrm>
          <a:prstGeom prst="ellipse">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accent2"/>
                </a:solidFill>
              </a:rPr>
              <a:t>4</a:t>
            </a:r>
          </a:p>
        </p:txBody>
      </p:sp>
      <p:sp>
        <p:nvSpPr>
          <p:cNvPr id="46" name="TextBox 45"/>
          <p:cNvSpPr txBox="1"/>
          <p:nvPr/>
        </p:nvSpPr>
        <p:spPr>
          <a:xfrm>
            <a:off x="2958741" y="5137326"/>
            <a:ext cx="625492" cy="338554"/>
          </a:xfrm>
          <a:prstGeom prst="rect">
            <a:avLst/>
          </a:prstGeom>
          <a:noFill/>
        </p:spPr>
        <p:txBody>
          <a:bodyPr wrap="none" rtlCol="0" anchor="ctr">
            <a:spAutoFit/>
          </a:bodyPr>
          <a:lstStyle/>
          <a:p>
            <a:pPr algn="r"/>
            <a:r>
              <a:rPr lang="en-US" sz="1600" b="1" dirty="0">
                <a:solidFill>
                  <a:schemeClr val="accent2"/>
                </a:solidFill>
                <a:latin typeface="+mn-lt"/>
              </a:rPr>
              <a:t>Step</a:t>
            </a:r>
          </a:p>
        </p:txBody>
      </p:sp>
      <p:sp>
        <p:nvSpPr>
          <p:cNvPr id="47" name="Rectangle 46"/>
          <p:cNvSpPr/>
          <p:nvPr/>
        </p:nvSpPr>
        <p:spPr>
          <a:xfrm>
            <a:off x="4335299" y="5121937"/>
            <a:ext cx="2799164" cy="369332"/>
          </a:xfrm>
          <a:prstGeom prst="rect">
            <a:avLst/>
          </a:prstGeom>
        </p:spPr>
        <p:txBody>
          <a:bodyPr wrap="none" anchor="ctr">
            <a:spAutoFit/>
          </a:bodyPr>
          <a:lstStyle/>
          <a:p>
            <a:r>
              <a:rPr lang="en-US" sz="1800" dirty="0">
                <a:solidFill>
                  <a:schemeClr val="accent2"/>
                </a:solidFill>
                <a:latin typeface="+mn-lt"/>
              </a:rPr>
              <a:t>Consider financial products.</a:t>
            </a:r>
          </a:p>
        </p:txBody>
      </p:sp>
    </p:spTree>
    <p:extLst>
      <p:ext uri="{BB962C8B-B14F-4D97-AF65-F5344CB8AC3E}">
        <p14:creationId xmlns:p14="http://schemas.microsoft.com/office/powerpoint/2010/main" val="23033925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Shape 161"/>
          <p:cNvSpPr txBox="1">
            <a:spLocks noGrp="1"/>
          </p:cNvSpPr>
          <p:nvPr>
            <p:ph type="title"/>
          </p:nvPr>
        </p:nvSpPr>
        <p:spPr/>
        <p:txBody>
          <a:bodyPr/>
          <a:lstStyle/>
          <a:p>
            <a:pPr lvl="0"/>
            <a:r>
              <a:rPr lang="en-US" dirty="0"/>
              <a:t>Credit Repair Scams </a:t>
            </a:r>
            <a:endParaRPr lang="en-US" dirty="0">
              <a:sym typeface="Helvetica Neue"/>
            </a:endParaRPr>
          </a:p>
        </p:txBody>
      </p:sp>
      <p:sp>
        <p:nvSpPr>
          <p:cNvPr id="162" name="Shape 162"/>
          <p:cNvSpPr txBox="1">
            <a:spLocks noGrp="1"/>
          </p:cNvSpPr>
          <p:nvPr>
            <p:ph idx="1"/>
          </p:nvPr>
        </p:nvSpPr>
        <p:spPr>
          <a:xfrm>
            <a:off x="457197" y="1291976"/>
            <a:ext cx="5912781" cy="4525963"/>
          </a:xfrm>
        </p:spPr>
        <p:txBody>
          <a:bodyPr>
            <a:noAutofit/>
          </a:bodyPr>
          <a:lstStyle/>
          <a:p>
            <a:r>
              <a:rPr lang="en-US" dirty="0"/>
              <a:t>After her house falls into foreclosure, </a:t>
            </a:r>
            <a:br>
              <a:rPr lang="en-US" dirty="0"/>
            </a:br>
            <a:r>
              <a:rPr lang="en-US" dirty="0"/>
              <a:t>Anna researches several credit </a:t>
            </a:r>
            <a:br>
              <a:rPr lang="en-US" dirty="0"/>
            </a:br>
            <a:r>
              <a:rPr lang="en-US" dirty="0"/>
              <a:t>repair companies.</a:t>
            </a:r>
          </a:p>
          <a:p>
            <a:r>
              <a:rPr lang="en-US" dirty="0"/>
              <a:t>The first company promises to remove </a:t>
            </a:r>
            <a:br>
              <a:rPr lang="en-US" dirty="0"/>
            </a:br>
            <a:r>
              <a:rPr lang="en-US" dirty="0"/>
              <a:t>bad credit information from Anna’s </a:t>
            </a:r>
            <a:br>
              <a:rPr lang="en-US" dirty="0"/>
            </a:br>
            <a:r>
              <a:rPr lang="en-US" dirty="0"/>
              <a:t>report.  All she has to do is pay an up-front </a:t>
            </a:r>
            <a:br>
              <a:rPr lang="en-US" dirty="0"/>
            </a:br>
            <a:r>
              <a:rPr lang="en-US" dirty="0"/>
              <a:t>fee.  Anna is worried about her bad debts, </a:t>
            </a:r>
            <a:br>
              <a:rPr lang="en-US" dirty="0"/>
            </a:br>
            <a:r>
              <a:rPr lang="en-US" dirty="0"/>
              <a:t>but the company assures her that it can </a:t>
            </a:r>
            <a:br>
              <a:rPr lang="en-US" dirty="0"/>
            </a:br>
            <a:r>
              <a:rPr lang="en-US" dirty="0"/>
              <a:t>scrub all negative information from her report. </a:t>
            </a:r>
            <a:br>
              <a:rPr lang="en-US" dirty="0"/>
            </a:br>
            <a:r>
              <a:rPr lang="en-US" dirty="0"/>
              <a:t>The company also advises Anna not to contact the </a:t>
            </a:r>
            <a:br>
              <a:rPr lang="en-US" dirty="0"/>
            </a:br>
            <a:r>
              <a:rPr lang="en-US" dirty="0"/>
              <a:t>credit bureaus directly, since doing so will negatively affect the company’s efforts. </a:t>
            </a:r>
          </a:p>
          <a:p>
            <a:r>
              <a:rPr lang="en-US" dirty="0"/>
              <a:t>How many red flags did you catch in this scenario? </a:t>
            </a:r>
          </a:p>
        </p:txBody>
      </p:sp>
      <p:sp>
        <p:nvSpPr>
          <p:cNvPr id="163" name="Shape 163"/>
          <p:cNvSpPr txBox="1">
            <a:spLocks noGrp="1"/>
          </p:cNvSpPr>
          <p:nvPr>
            <p:ph type="sldNum" idx="4294967295"/>
          </p:nvPr>
        </p:nvSpPr>
        <p:spPr>
          <a:xfrm>
            <a:off x="7010400" y="6356350"/>
            <a:ext cx="2133600"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000" b="0" i="0" u="none" strike="noStrike" cap="none">
                <a:solidFill>
                  <a:schemeClr val="lt1"/>
                </a:solidFill>
                <a:latin typeface="Arial"/>
                <a:ea typeface="Arial"/>
                <a:cs typeface="Arial"/>
                <a:sym typeface="Arial"/>
              </a:rPr>
              <a:t>18</a:t>
            </a:fld>
            <a:endParaRPr lang="en-US" sz="1000" b="0" i="0" u="none" strike="noStrike" cap="none" dirty="0">
              <a:solidFill>
                <a:schemeClr val="lt1"/>
              </a:solidFill>
              <a:latin typeface="Arial"/>
              <a:ea typeface="Arial"/>
              <a:cs typeface="Arial"/>
              <a:sym typeface="Arial"/>
            </a:endParaRPr>
          </a:p>
        </p:txBody>
      </p:sp>
      <p:sp>
        <p:nvSpPr>
          <p:cNvPr id="11" name="Rectangle 10"/>
          <p:cNvSpPr/>
          <p:nvPr/>
        </p:nvSpPr>
        <p:spPr>
          <a:xfrm>
            <a:off x="457199" y="919397"/>
            <a:ext cx="911232" cy="571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C43C31AF-B7DE-43A3-9851-35062121C454}"/>
              </a:ext>
            </a:extLst>
          </p:cNvPr>
          <p:cNvPicPr>
            <a:picLocks noChangeAspect="1"/>
          </p:cNvPicPr>
          <p:nvPr/>
        </p:nvPicPr>
        <p:blipFill>
          <a:blip r:embed="rId3"/>
          <a:stretch>
            <a:fillRect/>
          </a:stretch>
        </p:blipFill>
        <p:spPr>
          <a:xfrm>
            <a:off x="5272074" y="595139"/>
            <a:ext cx="3146162" cy="3151566"/>
          </a:xfrm>
          <a:prstGeom prst="rect">
            <a:avLst/>
          </a:prstGeom>
        </p:spPr>
      </p:pic>
      <p:grpSp>
        <p:nvGrpSpPr>
          <p:cNvPr id="10" name="Group 9"/>
          <p:cNvGrpSpPr/>
          <p:nvPr/>
        </p:nvGrpSpPr>
        <p:grpSpPr>
          <a:xfrm>
            <a:off x="4993237" y="432018"/>
            <a:ext cx="3703836" cy="3703836"/>
            <a:chOff x="457199" y="1541125"/>
            <a:chExt cx="2866490" cy="2866490"/>
          </a:xfrm>
        </p:grpSpPr>
        <p:sp>
          <p:nvSpPr>
            <p:cNvPr id="12" name="Donut 11"/>
            <p:cNvSpPr/>
            <p:nvPr/>
          </p:nvSpPr>
          <p:spPr>
            <a:xfrm>
              <a:off x="457199" y="1541125"/>
              <a:ext cx="2866490" cy="2866490"/>
            </a:xfrm>
            <a:prstGeom prst="donut">
              <a:avLst>
                <a:gd name="adj" fmla="val 7772"/>
              </a:avLst>
            </a:prstGeom>
            <a:solidFill>
              <a:schemeClr val="accent2">
                <a:alpha val="7059"/>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accent2"/>
                </a:solidFill>
              </a:endParaRPr>
            </a:p>
          </p:txBody>
        </p:sp>
        <p:sp>
          <p:nvSpPr>
            <p:cNvPr id="16" name="Oval 15"/>
            <p:cNvSpPr/>
            <p:nvPr/>
          </p:nvSpPr>
          <p:spPr>
            <a:xfrm>
              <a:off x="672997" y="1756925"/>
              <a:ext cx="2434893" cy="2434890"/>
            </a:xfrm>
            <a:prstGeom prst="ellipse">
              <a:avLst/>
            </a:prstGeom>
            <a:solidFill>
              <a:srgbClr val="FFFFFF">
                <a:alpha val="16863"/>
              </a:srgb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3974527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25" name="Rectangle 24"/>
          <p:cNvSpPr/>
          <p:nvPr/>
        </p:nvSpPr>
        <p:spPr>
          <a:xfrm flipH="1">
            <a:off x="0" y="0"/>
            <a:ext cx="4572000" cy="6857999"/>
          </a:xfrm>
          <a:prstGeom prst="rect">
            <a:avLst/>
          </a:prstGeom>
          <a:solidFill>
            <a:schemeClr val="accent2">
              <a:alpha val="7059"/>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accent2"/>
              </a:solidFill>
            </a:endParaRPr>
          </a:p>
        </p:txBody>
      </p:sp>
      <p:sp>
        <p:nvSpPr>
          <p:cNvPr id="143" name="Shape 143"/>
          <p:cNvSpPr txBox="1">
            <a:spLocks noGrp="1"/>
          </p:cNvSpPr>
          <p:nvPr>
            <p:ph type="title"/>
          </p:nvPr>
        </p:nvSpPr>
        <p:spPr>
          <a:xfrm>
            <a:off x="457199" y="376472"/>
            <a:ext cx="3693561" cy="430887"/>
          </a:xfrm>
        </p:spPr>
        <p:txBody>
          <a:bodyPr/>
          <a:lstStyle/>
          <a:p>
            <a:r>
              <a:rPr lang="en-US" dirty="0">
                <a:sym typeface="Arial"/>
              </a:rPr>
              <a:t>Red Flags of a </a:t>
            </a:r>
            <a:br>
              <a:rPr lang="en-US" dirty="0">
                <a:sym typeface="Arial"/>
              </a:rPr>
            </a:br>
            <a:r>
              <a:rPr lang="en-US" dirty="0">
                <a:sym typeface="Arial"/>
              </a:rPr>
              <a:t>Credit Repair Scam </a:t>
            </a:r>
            <a:endParaRPr lang="en-US" dirty="0"/>
          </a:p>
        </p:txBody>
      </p:sp>
      <p:sp>
        <p:nvSpPr>
          <p:cNvPr id="18" name="Rectangle 17"/>
          <p:cNvSpPr/>
          <p:nvPr/>
        </p:nvSpPr>
        <p:spPr>
          <a:xfrm>
            <a:off x="457199" y="1340638"/>
            <a:ext cx="911232" cy="571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Shape 136"/>
          <p:cNvSpPr txBox="1">
            <a:spLocks/>
          </p:cNvSpPr>
          <p:nvPr/>
        </p:nvSpPr>
        <p:spPr>
          <a:xfrm>
            <a:off x="352019" y="1766022"/>
            <a:ext cx="3582984" cy="3600450"/>
          </a:xfrm>
          <a:prstGeom prst="rect">
            <a:avLst/>
          </a:prstGeom>
          <a:noFill/>
          <a:ln>
            <a:noFill/>
          </a:ln>
        </p:spPr>
        <p:txBody>
          <a:bodyPr lIns="91425" tIns="45700" rIns="91425" bIns="45700" anchor="t" anchorCtr="0">
            <a:noAutofit/>
          </a:bodyPr>
          <a:lstStyle>
            <a:defPPr marR="0" lvl="0" algn="l" rtl="0">
              <a:lnSpc>
                <a:spcPct val="100000"/>
              </a:lnSpc>
              <a:spcBef>
                <a:spcPts val="0"/>
              </a:spcBef>
              <a:spcAft>
                <a:spcPts val="0"/>
              </a:spcAft>
            </a:defPPr>
            <a:lvl1pPr marL="0" marR="0" lvl="0" indent="0" algn="l" rtl="0">
              <a:lnSpc>
                <a:spcPct val="100000"/>
              </a:lnSpc>
              <a:spcBef>
                <a:spcPts val="400"/>
              </a:spcBef>
              <a:spcAft>
                <a:spcPts val="0"/>
              </a:spcAft>
              <a:buClr>
                <a:srgbClr val="262626"/>
              </a:buClr>
              <a:buFont typeface="Helvetica Neue"/>
              <a:buChar char="●"/>
              <a:defRPr sz="2000" b="1" i="0" u="none" strike="noStrike" cap="none">
                <a:solidFill>
                  <a:srgbClr val="262626"/>
                </a:solidFill>
                <a:latin typeface="Helvetica Neue"/>
                <a:ea typeface="Helvetica Neue"/>
                <a:cs typeface="Helvetica Neue"/>
                <a:sym typeface="Helvetica Neue"/>
              </a:defRPr>
            </a:lvl1pPr>
            <a:lvl2pPr marL="0" marR="0" lvl="1" indent="0" algn="l" rtl="0">
              <a:lnSpc>
                <a:spcPct val="120000"/>
              </a:lnSpc>
              <a:spcBef>
                <a:spcPts val="360"/>
              </a:spcBef>
              <a:spcAft>
                <a:spcPts val="0"/>
              </a:spcAft>
              <a:buClr>
                <a:srgbClr val="7F7F7F"/>
              </a:buClr>
              <a:buFont typeface="Helvetica Neue"/>
              <a:buChar char="○"/>
              <a:defRPr sz="1800" b="0" i="0" u="none" strike="noStrike" cap="none">
                <a:solidFill>
                  <a:srgbClr val="7F7F7F"/>
                </a:solidFill>
                <a:latin typeface="Helvetica Neue"/>
                <a:ea typeface="Helvetica Neue"/>
                <a:cs typeface="Helvetica Neue"/>
                <a:sym typeface="Helvetica Neue"/>
              </a:defRPr>
            </a:lvl2pPr>
            <a:lvl3pPr marL="1588" marR="0" lvl="2" indent="-1588" algn="l" rtl="0">
              <a:lnSpc>
                <a:spcPct val="100000"/>
              </a:lnSpc>
              <a:spcBef>
                <a:spcPts val="360"/>
              </a:spcBef>
              <a:spcAft>
                <a:spcPts val="0"/>
              </a:spcAft>
              <a:buClr>
                <a:srgbClr val="7F7F7F"/>
              </a:buClr>
              <a:buFont typeface="Helvetica Neue"/>
              <a:buChar char="■"/>
              <a:defRPr sz="1800" b="0" i="0" u="none" strike="noStrike" cap="none">
                <a:solidFill>
                  <a:srgbClr val="7F7F7F"/>
                </a:solidFill>
                <a:latin typeface="Helvetica Neue"/>
                <a:ea typeface="Helvetica Neue"/>
                <a:cs typeface="Helvetica Neue"/>
                <a:sym typeface="Helvetica Neue"/>
              </a:defRPr>
            </a:lvl3pPr>
            <a:lvl4pPr marL="1588" marR="0" lvl="3" indent="-1588" algn="l" rtl="0">
              <a:lnSpc>
                <a:spcPct val="100000"/>
              </a:lnSpc>
              <a:spcBef>
                <a:spcPts val="280"/>
              </a:spcBef>
              <a:spcAft>
                <a:spcPts val="0"/>
              </a:spcAft>
              <a:buClr>
                <a:srgbClr val="7F7F7F"/>
              </a:buClr>
              <a:buFont typeface="Helvetica Neue"/>
              <a:buChar char="●"/>
              <a:defRPr sz="1400" b="1" i="0" u="none" strike="noStrike" cap="none">
                <a:solidFill>
                  <a:srgbClr val="7F7F7F"/>
                </a:solidFill>
                <a:latin typeface="Helvetica Neue"/>
                <a:ea typeface="Helvetica Neue"/>
                <a:cs typeface="Helvetica Neue"/>
                <a:sym typeface="Helvetica Neue"/>
              </a:defRPr>
            </a:lvl4pPr>
            <a:lvl5pPr marL="3175" marR="0" lvl="4" indent="-3175" algn="l" rtl="0">
              <a:lnSpc>
                <a:spcPct val="100000"/>
              </a:lnSpc>
              <a:spcBef>
                <a:spcPts val="280"/>
              </a:spcBef>
              <a:spcAft>
                <a:spcPts val="0"/>
              </a:spcAft>
              <a:buClr>
                <a:srgbClr val="7F7F7F"/>
              </a:buClr>
              <a:buFont typeface="Helvetica Neue"/>
              <a:buChar char="○"/>
              <a:defRPr sz="1400" b="0" i="0" u="none" strike="noStrike" cap="none">
                <a:solidFill>
                  <a:srgbClr val="7F7F7F"/>
                </a:solidFill>
                <a:latin typeface="Helvetica Neue"/>
                <a:ea typeface="Helvetica Neue"/>
                <a:cs typeface="Helvetica Neue"/>
                <a:sym typeface="Helvetica Neue"/>
              </a:defRPr>
            </a:lvl5pPr>
            <a:lvl6pPr marL="2514600" marR="0" lvl="5"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pPr marL="225425" indent="-225425">
              <a:spcBef>
                <a:spcPts val="0"/>
              </a:spcBef>
              <a:spcAft>
                <a:spcPts val="1800"/>
              </a:spcAft>
              <a:buClr>
                <a:schemeClr val="accent1"/>
              </a:buClr>
              <a:buFont typeface="Arial" panose="020B0604020202020204" pitchFamily="34" charset="0"/>
              <a:buChar char="•"/>
            </a:pPr>
            <a:r>
              <a:rPr lang="en-US" sz="1800" b="0" dirty="0">
                <a:solidFill>
                  <a:schemeClr val="accent2"/>
                </a:solidFill>
                <a:latin typeface="+mn-lt"/>
                <a:cs typeface="Arial"/>
              </a:rPr>
              <a:t>A request to pay up-front fees for a credit repair service </a:t>
            </a:r>
          </a:p>
          <a:p>
            <a:pPr marL="225425" indent="-225425">
              <a:spcBef>
                <a:spcPts val="0"/>
              </a:spcBef>
              <a:spcAft>
                <a:spcPts val="1800"/>
              </a:spcAft>
              <a:buClr>
                <a:schemeClr val="accent1"/>
              </a:buClr>
              <a:buFont typeface="Arial" panose="020B0604020202020204" pitchFamily="34" charset="0"/>
              <a:buChar char="•"/>
            </a:pPr>
            <a:r>
              <a:rPr lang="en-US" sz="1800" b="0" dirty="0">
                <a:solidFill>
                  <a:schemeClr val="accent2"/>
                </a:solidFill>
                <a:latin typeface="+mn-lt"/>
                <a:cs typeface="Arial"/>
              </a:rPr>
              <a:t>A promise to scrub ALL negative information</a:t>
            </a:r>
          </a:p>
          <a:p>
            <a:pPr marL="225425" indent="-225425">
              <a:spcBef>
                <a:spcPts val="0"/>
              </a:spcBef>
              <a:spcAft>
                <a:spcPts val="1800"/>
              </a:spcAft>
              <a:buClr>
                <a:schemeClr val="accent1"/>
              </a:buClr>
              <a:buFont typeface="Arial" panose="020B0604020202020204" pitchFamily="34" charset="0"/>
              <a:buChar char="•"/>
            </a:pPr>
            <a:r>
              <a:rPr lang="en-US" sz="1800" b="0" dirty="0">
                <a:solidFill>
                  <a:schemeClr val="accent2"/>
                </a:solidFill>
                <a:latin typeface="+mn-lt"/>
                <a:cs typeface="Arial"/>
              </a:rPr>
              <a:t>A promise to scrub or alter legitimate information</a:t>
            </a:r>
          </a:p>
          <a:p>
            <a:pPr marL="225425" indent="-225425">
              <a:spcBef>
                <a:spcPts val="0"/>
              </a:spcBef>
              <a:spcAft>
                <a:spcPts val="1800"/>
              </a:spcAft>
              <a:buClr>
                <a:schemeClr val="accent1"/>
              </a:buClr>
              <a:buFont typeface="Arial" panose="020B0604020202020204" pitchFamily="34" charset="0"/>
              <a:buChar char="•"/>
            </a:pPr>
            <a:r>
              <a:rPr lang="en-US" sz="1800" b="0" dirty="0">
                <a:solidFill>
                  <a:schemeClr val="accent2"/>
                </a:solidFill>
                <a:latin typeface="+mn-lt"/>
                <a:cs typeface="Arial"/>
              </a:rPr>
              <a:t>A warning not to contact the credit bureaus directly (you are entitled to dispute errors for free; it is your legal right)</a:t>
            </a:r>
          </a:p>
        </p:txBody>
      </p:sp>
      <p:grpSp>
        <p:nvGrpSpPr>
          <p:cNvPr id="6" name="Group 5"/>
          <p:cNvGrpSpPr/>
          <p:nvPr/>
        </p:nvGrpSpPr>
        <p:grpSpPr>
          <a:xfrm>
            <a:off x="5681628" y="540646"/>
            <a:ext cx="2274473" cy="2274472"/>
            <a:chOff x="5436535" y="3055056"/>
            <a:chExt cx="2842928" cy="2842925"/>
          </a:xfrm>
        </p:grpSpPr>
        <p:sp>
          <p:nvSpPr>
            <p:cNvPr id="28" name="Oval 27"/>
            <p:cNvSpPr/>
            <p:nvPr/>
          </p:nvSpPr>
          <p:spPr>
            <a:xfrm>
              <a:off x="5436535" y="3055056"/>
              <a:ext cx="2842928" cy="2842925"/>
            </a:xfrm>
            <a:prstGeom prst="ellipse">
              <a:avLst/>
            </a:prstGeom>
            <a:solidFill>
              <a:srgbClr val="FFFFFF">
                <a:alpha val="16863"/>
              </a:srgb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3">
              <a:extLst>
                <a:ext uri="{FF2B5EF4-FFF2-40B4-BE49-F238E27FC236}">
                  <a16:creationId xmlns:a16="http://schemas.microsoft.com/office/drawing/2014/main" id="{FE324039-3F62-475C-BFEE-46C459AF4F6F}"/>
                </a:ext>
              </a:extLst>
            </p:cNvPr>
            <p:cNvPicPr>
              <a:picLocks noChangeAspect="1"/>
            </p:cNvPicPr>
            <p:nvPr/>
          </p:nvPicPr>
          <p:blipFill>
            <a:blip r:embed="rId3"/>
            <a:stretch>
              <a:fillRect/>
            </a:stretch>
          </p:blipFill>
          <p:spPr>
            <a:xfrm>
              <a:off x="5619964" y="3238484"/>
              <a:ext cx="2476072" cy="2476072"/>
            </a:xfrm>
            <a:prstGeom prst="rect">
              <a:avLst/>
            </a:prstGeom>
            <a:effectLst/>
          </p:spPr>
        </p:pic>
      </p:grpSp>
      <p:sp>
        <p:nvSpPr>
          <p:cNvPr id="29" name="Shape 136"/>
          <p:cNvSpPr txBox="1">
            <a:spLocks/>
          </p:cNvSpPr>
          <p:nvPr/>
        </p:nvSpPr>
        <p:spPr>
          <a:xfrm>
            <a:off x="4950932" y="3987042"/>
            <a:ext cx="3735867" cy="1704842"/>
          </a:xfrm>
          <a:prstGeom prst="rect">
            <a:avLst/>
          </a:prstGeom>
          <a:noFill/>
          <a:ln>
            <a:noFill/>
          </a:ln>
        </p:spPr>
        <p:txBody>
          <a:bodyPr lIns="91425" tIns="45700" rIns="91425" bIns="45700" anchor="t" anchorCtr="0">
            <a:noAutofit/>
          </a:bodyPr>
          <a:lstStyle>
            <a:defPPr marR="0" lvl="0" algn="l" rtl="0">
              <a:lnSpc>
                <a:spcPct val="100000"/>
              </a:lnSpc>
              <a:spcBef>
                <a:spcPts val="0"/>
              </a:spcBef>
              <a:spcAft>
                <a:spcPts val="0"/>
              </a:spcAft>
            </a:defPPr>
            <a:lvl1pPr marL="0" marR="0" lvl="0" indent="0" algn="l" rtl="0">
              <a:lnSpc>
                <a:spcPct val="100000"/>
              </a:lnSpc>
              <a:spcBef>
                <a:spcPts val="400"/>
              </a:spcBef>
              <a:spcAft>
                <a:spcPts val="0"/>
              </a:spcAft>
              <a:buClr>
                <a:srgbClr val="262626"/>
              </a:buClr>
              <a:buFont typeface="Helvetica Neue"/>
              <a:buChar char="●"/>
              <a:defRPr sz="2000" b="1" i="0" u="none" strike="noStrike" cap="none">
                <a:solidFill>
                  <a:srgbClr val="262626"/>
                </a:solidFill>
                <a:latin typeface="Helvetica Neue"/>
                <a:ea typeface="Helvetica Neue"/>
                <a:cs typeface="Helvetica Neue"/>
                <a:sym typeface="Helvetica Neue"/>
              </a:defRPr>
            </a:lvl1pPr>
            <a:lvl2pPr marL="0" marR="0" lvl="1" indent="0" algn="l" rtl="0">
              <a:lnSpc>
                <a:spcPct val="120000"/>
              </a:lnSpc>
              <a:spcBef>
                <a:spcPts val="360"/>
              </a:spcBef>
              <a:spcAft>
                <a:spcPts val="0"/>
              </a:spcAft>
              <a:buClr>
                <a:srgbClr val="7F7F7F"/>
              </a:buClr>
              <a:buFont typeface="Helvetica Neue"/>
              <a:buChar char="○"/>
              <a:defRPr sz="1800" b="0" i="0" u="none" strike="noStrike" cap="none">
                <a:solidFill>
                  <a:srgbClr val="7F7F7F"/>
                </a:solidFill>
                <a:latin typeface="Helvetica Neue"/>
                <a:ea typeface="Helvetica Neue"/>
                <a:cs typeface="Helvetica Neue"/>
                <a:sym typeface="Helvetica Neue"/>
              </a:defRPr>
            </a:lvl2pPr>
            <a:lvl3pPr marL="1588" marR="0" lvl="2" indent="-1588" algn="l" rtl="0">
              <a:lnSpc>
                <a:spcPct val="100000"/>
              </a:lnSpc>
              <a:spcBef>
                <a:spcPts val="360"/>
              </a:spcBef>
              <a:spcAft>
                <a:spcPts val="0"/>
              </a:spcAft>
              <a:buClr>
                <a:srgbClr val="7F7F7F"/>
              </a:buClr>
              <a:buFont typeface="Helvetica Neue"/>
              <a:buChar char="■"/>
              <a:defRPr sz="1800" b="0" i="0" u="none" strike="noStrike" cap="none">
                <a:solidFill>
                  <a:srgbClr val="7F7F7F"/>
                </a:solidFill>
                <a:latin typeface="Helvetica Neue"/>
                <a:ea typeface="Helvetica Neue"/>
                <a:cs typeface="Helvetica Neue"/>
                <a:sym typeface="Helvetica Neue"/>
              </a:defRPr>
            </a:lvl3pPr>
            <a:lvl4pPr marL="1588" marR="0" lvl="3" indent="-1588" algn="l" rtl="0">
              <a:lnSpc>
                <a:spcPct val="100000"/>
              </a:lnSpc>
              <a:spcBef>
                <a:spcPts val="280"/>
              </a:spcBef>
              <a:spcAft>
                <a:spcPts val="0"/>
              </a:spcAft>
              <a:buClr>
                <a:srgbClr val="7F7F7F"/>
              </a:buClr>
              <a:buFont typeface="Helvetica Neue"/>
              <a:buChar char="●"/>
              <a:defRPr sz="1400" b="1" i="0" u="none" strike="noStrike" cap="none">
                <a:solidFill>
                  <a:srgbClr val="7F7F7F"/>
                </a:solidFill>
                <a:latin typeface="Helvetica Neue"/>
                <a:ea typeface="Helvetica Neue"/>
                <a:cs typeface="Helvetica Neue"/>
                <a:sym typeface="Helvetica Neue"/>
              </a:defRPr>
            </a:lvl4pPr>
            <a:lvl5pPr marL="3175" marR="0" lvl="4" indent="-3175" algn="l" rtl="0">
              <a:lnSpc>
                <a:spcPct val="100000"/>
              </a:lnSpc>
              <a:spcBef>
                <a:spcPts val="280"/>
              </a:spcBef>
              <a:spcAft>
                <a:spcPts val="0"/>
              </a:spcAft>
              <a:buClr>
                <a:srgbClr val="7F7F7F"/>
              </a:buClr>
              <a:buFont typeface="Helvetica Neue"/>
              <a:buChar char="○"/>
              <a:defRPr sz="1400" b="0" i="0" u="none" strike="noStrike" cap="none">
                <a:solidFill>
                  <a:srgbClr val="7F7F7F"/>
                </a:solidFill>
                <a:latin typeface="Helvetica Neue"/>
                <a:ea typeface="Helvetica Neue"/>
                <a:cs typeface="Helvetica Neue"/>
                <a:sym typeface="Helvetica Neue"/>
              </a:defRPr>
            </a:lvl5pPr>
            <a:lvl6pPr marL="2514600" marR="0" lvl="5"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pPr algn="ctr">
              <a:spcBef>
                <a:spcPts val="0"/>
              </a:spcBef>
              <a:spcAft>
                <a:spcPts val="1800"/>
              </a:spcAft>
              <a:buClr>
                <a:schemeClr val="accent1"/>
              </a:buClr>
              <a:buNone/>
            </a:pPr>
            <a:r>
              <a:rPr lang="en-US" sz="1600" b="0" dirty="0">
                <a:solidFill>
                  <a:schemeClr val="accent2"/>
                </a:solidFill>
                <a:latin typeface="+mn-lt"/>
                <a:cs typeface="Arial"/>
              </a:rPr>
              <a:t>Asking for a signature on </a:t>
            </a:r>
            <a:br>
              <a:rPr lang="en-US" sz="1600" b="0" dirty="0">
                <a:solidFill>
                  <a:schemeClr val="accent2"/>
                </a:solidFill>
                <a:latin typeface="+mn-lt"/>
                <a:cs typeface="Arial"/>
              </a:rPr>
            </a:br>
            <a:r>
              <a:rPr lang="en-US" sz="1600" b="0" dirty="0">
                <a:solidFill>
                  <a:schemeClr val="accent2"/>
                </a:solidFill>
                <a:latin typeface="+mn-lt"/>
                <a:cs typeface="Arial"/>
              </a:rPr>
              <a:t>blank paperwork</a:t>
            </a:r>
          </a:p>
          <a:p>
            <a:pPr algn="ctr">
              <a:spcBef>
                <a:spcPts val="0"/>
              </a:spcBef>
              <a:spcAft>
                <a:spcPts val="1800"/>
              </a:spcAft>
              <a:buClr>
                <a:schemeClr val="accent1"/>
              </a:buClr>
              <a:buNone/>
            </a:pPr>
            <a:r>
              <a:rPr lang="en-US" sz="1600" b="0" dirty="0">
                <a:solidFill>
                  <a:schemeClr val="accent2"/>
                </a:solidFill>
                <a:latin typeface="+mn-lt"/>
                <a:cs typeface="Arial"/>
              </a:rPr>
              <a:t>Credit profile number scams</a:t>
            </a:r>
          </a:p>
          <a:p>
            <a:pPr algn="ctr">
              <a:spcBef>
                <a:spcPts val="0"/>
              </a:spcBef>
              <a:spcAft>
                <a:spcPts val="1800"/>
              </a:spcAft>
              <a:buClr>
                <a:schemeClr val="accent1"/>
              </a:buClr>
              <a:buNone/>
            </a:pPr>
            <a:r>
              <a:rPr lang="en-US" sz="1600" b="0" dirty="0">
                <a:solidFill>
                  <a:schemeClr val="accent2"/>
                </a:solidFill>
                <a:latin typeface="+mn-lt"/>
                <a:cs typeface="Arial"/>
              </a:rPr>
              <a:t>Fake Social Security number scams</a:t>
            </a:r>
          </a:p>
        </p:txBody>
      </p:sp>
      <p:sp>
        <p:nvSpPr>
          <p:cNvPr id="30" name="Rectangle 29"/>
          <p:cNvSpPr/>
          <p:nvPr/>
        </p:nvSpPr>
        <p:spPr>
          <a:xfrm>
            <a:off x="5543516" y="3075056"/>
            <a:ext cx="2550698" cy="707886"/>
          </a:xfrm>
          <a:prstGeom prst="rect">
            <a:avLst/>
          </a:prstGeom>
        </p:spPr>
        <p:txBody>
          <a:bodyPr wrap="none">
            <a:spAutoFit/>
          </a:bodyPr>
          <a:lstStyle/>
          <a:p>
            <a:pPr lvl="0" algn="ctr">
              <a:spcBef>
                <a:spcPts val="400"/>
              </a:spcBef>
              <a:spcAft>
                <a:spcPts val="600"/>
              </a:spcAft>
              <a:buClr>
                <a:srgbClr val="262626"/>
              </a:buClr>
            </a:pPr>
            <a:r>
              <a:rPr lang="en-US" sz="2000" b="1" dirty="0">
                <a:solidFill>
                  <a:schemeClr val="accent1"/>
                </a:solidFill>
                <a:latin typeface="+mn-lt"/>
                <a:sym typeface="Helvetica Neue"/>
              </a:rPr>
              <a:t>Other Signs of a </a:t>
            </a:r>
            <a:br>
              <a:rPr lang="en-US" sz="2000" b="1" dirty="0">
                <a:solidFill>
                  <a:schemeClr val="accent1"/>
                </a:solidFill>
                <a:latin typeface="+mn-lt"/>
                <a:sym typeface="Helvetica Neue"/>
              </a:rPr>
            </a:br>
            <a:r>
              <a:rPr lang="en-US" sz="2000" b="1" dirty="0">
                <a:solidFill>
                  <a:schemeClr val="accent1"/>
                </a:solidFill>
                <a:latin typeface="+mn-lt"/>
                <a:sym typeface="Helvetica Neue"/>
              </a:rPr>
              <a:t>Credit Repair Scam</a:t>
            </a:r>
          </a:p>
        </p:txBody>
      </p:sp>
    </p:spTree>
    <p:extLst>
      <p:ext uri="{BB962C8B-B14F-4D97-AF65-F5344CB8AC3E}">
        <p14:creationId xmlns:p14="http://schemas.microsoft.com/office/powerpoint/2010/main" val="15521839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457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hape 135"/>
          <p:cNvSpPr txBox="1">
            <a:spLocks/>
          </p:cNvSpPr>
          <p:nvPr/>
        </p:nvSpPr>
        <p:spPr>
          <a:xfrm>
            <a:off x="447675" y="759715"/>
            <a:ext cx="3676651" cy="1360487"/>
          </a:xfrm>
          <a:prstGeom prst="rect">
            <a:avLst/>
          </a:prstGeom>
          <a:noFill/>
          <a:ln>
            <a:noFill/>
          </a:ln>
        </p:spPr>
        <p:txBody>
          <a:bodyPr vert="horz" lIns="91425" tIns="45700" rIns="91425" bIns="45700" rtlCol="0" anchor="t" anchorCtr="0">
            <a:noAutofit/>
          </a:bodyPr>
          <a:lstStyle>
            <a:lvl1pPr algn="l" defTabSz="914400" rtl="0" eaLnBrk="1" latinLnBrk="0" hangingPunct="1">
              <a:spcBef>
                <a:spcPct val="0"/>
              </a:spcBef>
              <a:buNone/>
              <a:defRPr sz="2800" b="1" kern="1200">
                <a:solidFill>
                  <a:schemeClr val="tx2"/>
                </a:solidFill>
                <a:latin typeface="+mj-lt"/>
                <a:ea typeface="+mj-ea"/>
                <a:cs typeface="+mj-cs"/>
              </a:defRPr>
            </a:lvl1pPr>
          </a:lstStyle>
          <a:p>
            <a:pPr algn="ctr">
              <a:lnSpc>
                <a:spcPct val="80000"/>
              </a:lnSpc>
              <a:buSzPct val="25000"/>
            </a:pPr>
            <a:r>
              <a:rPr lang="en-US" sz="5400" b="0" dirty="0">
                <a:solidFill>
                  <a:schemeClr val="bg1"/>
                </a:solidFill>
              </a:rPr>
              <a:t>Workshop</a:t>
            </a:r>
            <a:br>
              <a:rPr lang="en-US" sz="5400" b="0" dirty="0">
                <a:solidFill>
                  <a:schemeClr val="bg1"/>
                </a:solidFill>
              </a:rPr>
            </a:br>
            <a:r>
              <a:rPr lang="en-US" sz="5400" b="0" dirty="0">
                <a:solidFill>
                  <a:schemeClr val="bg1"/>
                </a:solidFill>
              </a:rPr>
              <a:t>Goals</a:t>
            </a:r>
            <a:endParaRPr lang="en-US" sz="5400" b="0" dirty="0">
              <a:solidFill>
                <a:schemeClr val="bg1"/>
              </a:solidFill>
              <a:sym typeface="Helvetica Neue"/>
            </a:endParaRPr>
          </a:p>
        </p:txBody>
      </p:sp>
      <p:sp>
        <p:nvSpPr>
          <p:cNvPr id="6" name="Shape 136"/>
          <p:cNvSpPr txBox="1">
            <a:spLocks/>
          </p:cNvSpPr>
          <p:nvPr/>
        </p:nvSpPr>
        <p:spPr>
          <a:xfrm>
            <a:off x="4950931" y="1628775"/>
            <a:ext cx="3823199" cy="3600450"/>
          </a:xfrm>
          <a:prstGeom prst="rect">
            <a:avLst/>
          </a:prstGeom>
          <a:noFill/>
          <a:ln>
            <a:noFill/>
          </a:ln>
        </p:spPr>
        <p:txBody>
          <a:bodyPr vert="horz" lIns="91425" tIns="45700" rIns="91425" bIns="45700" rtlCol="0" anchor="t" anchorCtr="0">
            <a:noAutofit/>
          </a:bodyPr>
          <a:lstStyle>
            <a:lvl1pPr marL="174625" indent="-174625" algn="l" defTabSz="914400" rtl="0" eaLnBrk="1" latinLnBrk="0" hangingPunct="1">
              <a:spcBef>
                <a:spcPts val="1800"/>
              </a:spcBef>
              <a:buClr>
                <a:schemeClr val="accent1"/>
              </a:buClr>
              <a:buFont typeface="Arial" panose="020B0604020202020204" pitchFamily="34" charset="0"/>
              <a:buChar char="•"/>
              <a:defRPr sz="1800" kern="1200">
                <a:solidFill>
                  <a:schemeClr val="tx2"/>
                </a:solidFill>
                <a:latin typeface="+mn-lt"/>
                <a:ea typeface="+mn-ea"/>
                <a:cs typeface="+mn-cs"/>
              </a:defRPr>
            </a:lvl1pPr>
            <a:lvl2pPr marL="574675" indent="-231775" algn="l" defTabSz="914400" rtl="0" eaLnBrk="1" latinLnBrk="0" hangingPunct="1">
              <a:spcBef>
                <a:spcPct val="20000"/>
              </a:spcBef>
              <a:buClr>
                <a:schemeClr val="accent1"/>
              </a:buClr>
              <a:buFont typeface="Arial" panose="020B0604020202020204" pitchFamily="34" charset="0"/>
              <a:buChar char="–"/>
              <a:defRPr sz="1600" kern="1200">
                <a:solidFill>
                  <a:schemeClr val="tx2"/>
                </a:solidFill>
                <a:latin typeface="+mn-lt"/>
                <a:ea typeface="+mn-ea"/>
                <a:cs typeface="+mn-cs"/>
              </a:defRPr>
            </a:lvl2pPr>
            <a:lvl3pPr marL="917575" indent="-228600" algn="l" defTabSz="914400" rtl="0" eaLnBrk="1" latinLnBrk="0" hangingPunct="1">
              <a:spcBef>
                <a:spcPct val="20000"/>
              </a:spcBef>
              <a:buClr>
                <a:schemeClr val="accent1"/>
              </a:buClr>
              <a:buFont typeface="Arial" panose="020B0604020202020204" pitchFamily="34" charset="0"/>
              <a:buChar char="•"/>
              <a:defRPr sz="1400" kern="1200">
                <a:solidFill>
                  <a:schemeClr val="tx2"/>
                </a:solidFill>
                <a:latin typeface="+mn-lt"/>
                <a:ea typeface="+mn-ea"/>
                <a:cs typeface="+mn-cs"/>
              </a:defRPr>
            </a:lvl3pPr>
            <a:lvl4pPr marL="1250950" indent="-228600" algn="l" defTabSz="914400" rtl="0" eaLnBrk="1" latinLnBrk="0" hangingPunct="1">
              <a:spcBef>
                <a:spcPct val="20000"/>
              </a:spcBef>
              <a:buClr>
                <a:schemeClr val="accent1"/>
              </a:buClr>
              <a:buFont typeface="Arial" panose="020B0604020202020204" pitchFamily="34" charset="0"/>
              <a:buChar char="–"/>
              <a:defRPr sz="1200" kern="1200">
                <a:solidFill>
                  <a:schemeClr val="tx2"/>
                </a:solidFill>
                <a:latin typeface="+mn-lt"/>
                <a:ea typeface="+mn-ea"/>
                <a:cs typeface="+mn-cs"/>
              </a:defRPr>
            </a:lvl4pPr>
            <a:lvl5pPr marL="1606550" indent="-228600" algn="l" defTabSz="914400" rtl="0" eaLnBrk="1" latinLnBrk="0" hangingPunct="1">
              <a:spcBef>
                <a:spcPct val="20000"/>
              </a:spcBef>
              <a:buClr>
                <a:schemeClr val="accent1"/>
              </a:buClr>
              <a:buFont typeface="Arial" panose="020B0604020202020204" pitchFamily="34" charset="0"/>
              <a:buChar char="»"/>
              <a:defRPr sz="1200" kern="1200">
                <a:solidFill>
                  <a:schemeClr val="tx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indent="-342900">
              <a:spcBef>
                <a:spcPts val="0"/>
              </a:spcBef>
              <a:spcAft>
                <a:spcPts val="1800"/>
              </a:spcAft>
              <a:buFont typeface="+mj-lt"/>
              <a:buAutoNum type="arabicParenR"/>
            </a:pPr>
            <a:r>
              <a:rPr lang="en-US" sz="2000" dirty="0">
                <a:solidFill>
                  <a:schemeClr val="accent2"/>
                </a:solidFill>
                <a:cs typeface="Arial"/>
              </a:rPr>
              <a:t>Explore the importance of credit scores and reports. </a:t>
            </a:r>
          </a:p>
          <a:p>
            <a:pPr marL="342900" indent="-342900">
              <a:spcBef>
                <a:spcPts val="0"/>
              </a:spcBef>
              <a:spcAft>
                <a:spcPts val="1800"/>
              </a:spcAft>
              <a:buFont typeface="+mj-lt"/>
              <a:buAutoNum type="arabicParenR"/>
            </a:pPr>
            <a:r>
              <a:rPr lang="en-US" sz="2000" dirty="0">
                <a:solidFill>
                  <a:schemeClr val="accent2"/>
                </a:solidFill>
                <a:cs typeface="Arial"/>
              </a:rPr>
              <a:t>Learn how to access information about your credit score and report. </a:t>
            </a:r>
          </a:p>
          <a:p>
            <a:pPr marL="342900" indent="-342900">
              <a:spcBef>
                <a:spcPts val="0"/>
              </a:spcBef>
              <a:spcAft>
                <a:spcPts val="1800"/>
              </a:spcAft>
              <a:buFont typeface="+mj-lt"/>
              <a:buAutoNum type="arabicParenR"/>
            </a:pPr>
            <a:r>
              <a:rPr lang="en-US" sz="2000" dirty="0">
                <a:solidFill>
                  <a:schemeClr val="accent2"/>
                </a:solidFill>
                <a:cs typeface="Arial"/>
              </a:rPr>
              <a:t>Discuss strategies to build and improve your credit. </a:t>
            </a:r>
          </a:p>
          <a:p>
            <a:pPr marL="342900" indent="-342900">
              <a:spcBef>
                <a:spcPts val="0"/>
              </a:spcBef>
              <a:spcAft>
                <a:spcPts val="1800"/>
              </a:spcAft>
              <a:buFont typeface="+mj-lt"/>
              <a:buAutoNum type="arabicParenR"/>
            </a:pPr>
            <a:r>
              <a:rPr lang="en-US" sz="2000" dirty="0">
                <a:solidFill>
                  <a:schemeClr val="accent2"/>
                </a:solidFill>
                <a:cs typeface="Arial"/>
              </a:rPr>
              <a:t>Identify how to protect your credit from incorrect claims and fraud.</a:t>
            </a:r>
          </a:p>
        </p:txBody>
      </p:sp>
      <p:grpSp>
        <p:nvGrpSpPr>
          <p:cNvPr id="7" name="Group 6"/>
          <p:cNvGrpSpPr/>
          <p:nvPr/>
        </p:nvGrpSpPr>
        <p:grpSpPr>
          <a:xfrm>
            <a:off x="771525" y="2942388"/>
            <a:ext cx="3028950" cy="3028950"/>
            <a:chOff x="771525" y="2988050"/>
            <a:chExt cx="3028950" cy="3028950"/>
          </a:xfrm>
        </p:grpSpPr>
        <p:sp>
          <p:nvSpPr>
            <p:cNvPr id="8" name="Oval 7"/>
            <p:cNvSpPr/>
            <p:nvPr/>
          </p:nvSpPr>
          <p:spPr>
            <a:xfrm>
              <a:off x="771525" y="2988050"/>
              <a:ext cx="3028950" cy="30289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CD059F9E-D57F-4AEF-ADB8-695358584C90}"/>
                </a:ext>
              </a:extLst>
            </p:cNvPr>
            <p:cNvPicPr>
              <a:picLocks noChangeAspect="1"/>
            </p:cNvPicPr>
            <p:nvPr/>
          </p:nvPicPr>
          <p:blipFill>
            <a:blip r:embed="rId2"/>
            <a:stretch>
              <a:fillRect/>
            </a:stretch>
          </p:blipFill>
          <p:spPr>
            <a:xfrm>
              <a:off x="885825" y="3099550"/>
              <a:ext cx="2800350" cy="2805950"/>
            </a:xfrm>
            <a:prstGeom prst="rect">
              <a:avLst/>
            </a:prstGeom>
          </p:spPr>
        </p:pic>
      </p:grpSp>
      <p:sp>
        <p:nvSpPr>
          <p:cNvPr id="10" name="Rectangle 9"/>
          <p:cNvSpPr/>
          <p:nvPr/>
        </p:nvSpPr>
        <p:spPr>
          <a:xfrm>
            <a:off x="4960457" y="786110"/>
            <a:ext cx="3605474" cy="461665"/>
          </a:xfrm>
          <a:prstGeom prst="rect">
            <a:avLst/>
          </a:prstGeom>
        </p:spPr>
        <p:txBody>
          <a:bodyPr wrap="none">
            <a:spAutoFit/>
          </a:bodyPr>
          <a:lstStyle/>
          <a:p>
            <a:pPr lvl="0">
              <a:spcBef>
                <a:spcPts val="400"/>
              </a:spcBef>
              <a:spcAft>
                <a:spcPts val="600"/>
              </a:spcAft>
              <a:buClr>
                <a:srgbClr val="262626"/>
              </a:buClr>
            </a:pPr>
            <a:r>
              <a:rPr lang="en-US" sz="2400" dirty="0">
                <a:solidFill>
                  <a:schemeClr val="accent2"/>
                </a:solidFill>
                <a:latin typeface="+mj-lt"/>
                <a:sym typeface="Helvetica Neue"/>
              </a:rPr>
              <a:t>In this workshop, you will...</a:t>
            </a:r>
          </a:p>
        </p:txBody>
      </p:sp>
      <p:sp>
        <p:nvSpPr>
          <p:cNvPr id="11" name="Oval 10"/>
          <p:cNvSpPr/>
          <p:nvPr/>
        </p:nvSpPr>
        <p:spPr>
          <a:xfrm>
            <a:off x="614363" y="2785225"/>
            <a:ext cx="3343275" cy="3343275"/>
          </a:xfrm>
          <a:prstGeom prst="ellipse">
            <a:avLst/>
          </a:prstGeom>
          <a:solidFill>
            <a:schemeClr val="bg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830384" y="2376722"/>
            <a:ext cx="911232" cy="571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p:cNvCxnSpPr/>
          <p:nvPr/>
        </p:nvCxnSpPr>
        <p:spPr>
          <a:xfrm>
            <a:off x="5067300" y="1311284"/>
            <a:ext cx="4076700" cy="0"/>
          </a:xfrm>
          <a:prstGeom prst="line">
            <a:avLst/>
          </a:prstGeom>
          <a:ln w="19050">
            <a:solidFill>
              <a:schemeClr val="accent2">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ADB2FBB5-EF18-454C-9F02-694E09D8799A}"/>
              </a:ext>
            </a:extLst>
          </p:cNvPr>
          <p:cNvSpPr txBox="1"/>
          <p:nvPr/>
        </p:nvSpPr>
        <p:spPr>
          <a:xfrm>
            <a:off x="248767" y="6237134"/>
            <a:ext cx="1821332" cy="246221"/>
          </a:xfrm>
          <a:prstGeom prst="rect">
            <a:avLst/>
          </a:prstGeom>
          <a:noFill/>
        </p:spPr>
        <p:txBody>
          <a:bodyPr wrap="none" rtlCol="0">
            <a:spAutoFit/>
          </a:bodyPr>
          <a:lstStyle/>
          <a:p>
            <a:r>
              <a:rPr lang="en-US" sz="1000" dirty="0">
                <a:solidFill>
                  <a:schemeClr val="bg1"/>
                </a:solidFill>
              </a:rPr>
              <a:t>Copyright 2020 EVERFI, Inc.</a:t>
            </a:r>
          </a:p>
        </p:txBody>
      </p:sp>
    </p:spTree>
    <p:extLst>
      <p:ext uri="{BB962C8B-B14F-4D97-AF65-F5344CB8AC3E}">
        <p14:creationId xmlns:p14="http://schemas.microsoft.com/office/powerpoint/2010/main" val="34729425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Credit Counseling Services </a:t>
            </a:r>
          </a:p>
        </p:txBody>
      </p:sp>
      <p:sp>
        <p:nvSpPr>
          <p:cNvPr id="4" name="Slide Number Placeholder 3"/>
          <p:cNvSpPr>
            <a:spLocks noGrp="1"/>
          </p:cNvSpPr>
          <p:nvPr>
            <p:ph type="sldNum" idx="4294967295"/>
          </p:nvPr>
        </p:nvSpPr>
        <p:spPr>
          <a:xfrm>
            <a:off x="6553200" y="6356351"/>
            <a:ext cx="2133599" cy="365125"/>
          </a:xfrm>
          <a:prstGeom prst="rect">
            <a:avLst/>
          </a:prstGeom>
        </p:spPr>
        <p:txBody>
          <a:bodyPr/>
          <a:lstStyle/>
          <a:p>
            <a:pPr marL="0" marR="0" lvl="0" indent="0" algn="r" rtl="0">
              <a:spcBef>
                <a:spcPts val="0"/>
              </a:spcBef>
              <a:buSzPct val="25000"/>
              <a:buNone/>
            </a:pPr>
            <a:fld id="{00000000-1234-1234-1234-123412341234}" type="slidenum">
              <a:rPr lang="en-US" sz="1000" b="0" i="0" u="none" strike="noStrike" cap="none" smtClean="0">
                <a:solidFill>
                  <a:schemeClr val="lt1"/>
                </a:solidFill>
                <a:latin typeface="Arial"/>
                <a:ea typeface="Arial"/>
                <a:cs typeface="Arial"/>
                <a:sym typeface="Arial"/>
              </a:rPr>
              <a:t>20</a:t>
            </a:fld>
            <a:endParaRPr lang="en-US" sz="1000" b="0" i="0" u="none" strike="noStrike" cap="none" dirty="0">
              <a:solidFill>
                <a:schemeClr val="lt1"/>
              </a:solidFill>
              <a:latin typeface="Arial"/>
              <a:ea typeface="Arial"/>
              <a:cs typeface="Arial"/>
              <a:sym typeface="Arial"/>
            </a:endParaRPr>
          </a:p>
        </p:txBody>
      </p:sp>
      <p:grpSp>
        <p:nvGrpSpPr>
          <p:cNvPr id="48" name="Group 47"/>
          <p:cNvGrpSpPr/>
          <p:nvPr/>
        </p:nvGrpSpPr>
        <p:grpSpPr>
          <a:xfrm>
            <a:off x="700904" y="1625622"/>
            <a:ext cx="3614242" cy="3614240"/>
            <a:chOff x="913095" y="1837813"/>
            <a:chExt cx="3189860" cy="3189858"/>
          </a:xfrm>
        </p:grpSpPr>
        <p:pic>
          <p:nvPicPr>
            <p:cNvPr id="6" name="Picture 5">
              <a:extLst>
                <a:ext uri="{FF2B5EF4-FFF2-40B4-BE49-F238E27FC236}">
                  <a16:creationId xmlns:a16="http://schemas.microsoft.com/office/drawing/2014/main" id="{9B5BF7A3-0154-4F03-93CB-0D0996EA8301}"/>
                </a:ext>
              </a:extLst>
            </p:cNvPr>
            <p:cNvPicPr>
              <a:picLocks noChangeAspect="1"/>
            </p:cNvPicPr>
            <p:nvPr/>
          </p:nvPicPr>
          <p:blipFill>
            <a:blip r:embed="rId2"/>
            <a:stretch>
              <a:fillRect/>
            </a:stretch>
          </p:blipFill>
          <p:spPr>
            <a:xfrm>
              <a:off x="1153235" y="2077953"/>
              <a:ext cx="2709578" cy="2709576"/>
            </a:xfrm>
            <a:prstGeom prst="rect">
              <a:avLst/>
            </a:prstGeom>
          </p:spPr>
        </p:pic>
        <p:grpSp>
          <p:nvGrpSpPr>
            <p:cNvPr id="8" name="Group 7"/>
            <p:cNvGrpSpPr/>
            <p:nvPr/>
          </p:nvGrpSpPr>
          <p:grpSpPr>
            <a:xfrm>
              <a:off x="913095" y="1837813"/>
              <a:ext cx="3189860" cy="3189858"/>
              <a:chOff x="457199" y="1541125"/>
              <a:chExt cx="2866490" cy="2866490"/>
            </a:xfrm>
          </p:grpSpPr>
          <p:sp>
            <p:nvSpPr>
              <p:cNvPr id="9" name="Donut 8"/>
              <p:cNvSpPr/>
              <p:nvPr/>
            </p:nvSpPr>
            <p:spPr>
              <a:xfrm>
                <a:off x="457199" y="1541125"/>
                <a:ext cx="2866490" cy="2866490"/>
              </a:xfrm>
              <a:prstGeom prst="donut">
                <a:avLst>
                  <a:gd name="adj" fmla="val 7772"/>
                </a:avLst>
              </a:prstGeom>
              <a:solidFill>
                <a:schemeClr val="accent2">
                  <a:alpha val="7059"/>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accent2"/>
                  </a:solidFill>
                </a:endParaRPr>
              </a:p>
            </p:txBody>
          </p:sp>
          <p:sp>
            <p:nvSpPr>
              <p:cNvPr id="10" name="Oval 9"/>
              <p:cNvSpPr/>
              <p:nvPr/>
            </p:nvSpPr>
            <p:spPr>
              <a:xfrm>
                <a:off x="672997" y="1756925"/>
                <a:ext cx="2434894" cy="243489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1" name="Shape 162"/>
          <p:cNvSpPr txBox="1">
            <a:spLocks/>
          </p:cNvSpPr>
          <p:nvPr/>
        </p:nvSpPr>
        <p:spPr>
          <a:xfrm>
            <a:off x="4740218" y="1564547"/>
            <a:ext cx="3633219" cy="986040"/>
          </a:xfrm>
          <a:prstGeom prst="rect">
            <a:avLst/>
          </a:prstGeom>
        </p:spPr>
        <p:txBody>
          <a:bodyPr anchor="t"/>
          <a:lstStyle>
            <a:lvl1pPr marL="174625" indent="-174625" algn="l" defTabSz="914400" rtl="0" eaLnBrk="1" latinLnBrk="0" hangingPunct="1">
              <a:spcBef>
                <a:spcPts val="1800"/>
              </a:spcBef>
              <a:buClr>
                <a:schemeClr val="accent1"/>
              </a:buClr>
              <a:buFont typeface="Arial" panose="020B0604020202020204" pitchFamily="34" charset="0"/>
              <a:buChar char="•"/>
              <a:defRPr sz="1800" kern="1200">
                <a:solidFill>
                  <a:schemeClr val="tx2"/>
                </a:solidFill>
                <a:latin typeface="+mn-lt"/>
                <a:ea typeface="+mn-ea"/>
                <a:cs typeface="+mn-cs"/>
              </a:defRPr>
            </a:lvl1pPr>
            <a:lvl2pPr marL="574675" indent="-231775" algn="l" defTabSz="914400" rtl="0" eaLnBrk="1" latinLnBrk="0" hangingPunct="1">
              <a:spcBef>
                <a:spcPct val="20000"/>
              </a:spcBef>
              <a:buClr>
                <a:schemeClr val="accent1"/>
              </a:buClr>
              <a:buFont typeface="Arial" panose="020B0604020202020204" pitchFamily="34" charset="0"/>
              <a:buChar char="–"/>
              <a:defRPr sz="1600" kern="1200">
                <a:solidFill>
                  <a:schemeClr val="tx2"/>
                </a:solidFill>
                <a:latin typeface="+mn-lt"/>
                <a:ea typeface="+mn-ea"/>
                <a:cs typeface="+mn-cs"/>
              </a:defRPr>
            </a:lvl2pPr>
            <a:lvl3pPr marL="917575" indent="-228600" algn="l" defTabSz="914400" rtl="0" eaLnBrk="1" latinLnBrk="0" hangingPunct="1">
              <a:spcBef>
                <a:spcPct val="20000"/>
              </a:spcBef>
              <a:buClr>
                <a:schemeClr val="accent1"/>
              </a:buClr>
              <a:buFont typeface="Arial" panose="020B0604020202020204" pitchFamily="34" charset="0"/>
              <a:buChar char="•"/>
              <a:defRPr sz="1400" kern="1200">
                <a:solidFill>
                  <a:schemeClr val="tx2"/>
                </a:solidFill>
                <a:latin typeface="+mn-lt"/>
                <a:ea typeface="+mn-ea"/>
                <a:cs typeface="+mn-cs"/>
              </a:defRPr>
            </a:lvl3pPr>
            <a:lvl4pPr marL="1250950" indent="-228600" algn="l" defTabSz="914400" rtl="0" eaLnBrk="1" latinLnBrk="0" hangingPunct="1">
              <a:spcBef>
                <a:spcPct val="20000"/>
              </a:spcBef>
              <a:buClr>
                <a:schemeClr val="accent1"/>
              </a:buClr>
              <a:buFont typeface="Arial" panose="020B0604020202020204" pitchFamily="34" charset="0"/>
              <a:buChar char="–"/>
              <a:defRPr sz="1200" kern="1200">
                <a:solidFill>
                  <a:schemeClr val="tx2"/>
                </a:solidFill>
                <a:latin typeface="+mn-lt"/>
                <a:ea typeface="+mn-ea"/>
                <a:cs typeface="+mn-cs"/>
              </a:defRPr>
            </a:lvl4pPr>
            <a:lvl5pPr marL="1606550" indent="-228600" algn="l" defTabSz="914400" rtl="0" eaLnBrk="1" latinLnBrk="0" hangingPunct="1">
              <a:spcBef>
                <a:spcPct val="20000"/>
              </a:spcBef>
              <a:buClr>
                <a:schemeClr val="accent1"/>
              </a:buClr>
              <a:buFont typeface="Arial" panose="020B0604020202020204" pitchFamily="34" charset="0"/>
              <a:buChar char="»"/>
              <a:defRPr sz="1200" kern="1200">
                <a:solidFill>
                  <a:schemeClr val="tx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2400" b="1" dirty="0">
                <a:solidFill>
                  <a:schemeClr val="accent2"/>
                </a:solidFill>
              </a:rPr>
              <a:t>National Foundation for </a:t>
            </a:r>
            <a:br>
              <a:rPr lang="en-US" sz="2400" b="1" dirty="0">
                <a:solidFill>
                  <a:schemeClr val="accent2"/>
                </a:solidFill>
              </a:rPr>
            </a:br>
            <a:r>
              <a:rPr lang="en-US" sz="2400" b="1" dirty="0">
                <a:solidFill>
                  <a:schemeClr val="accent2"/>
                </a:solidFill>
              </a:rPr>
              <a:t>Credit Counseling</a:t>
            </a:r>
          </a:p>
        </p:txBody>
      </p:sp>
      <p:sp>
        <p:nvSpPr>
          <p:cNvPr id="12" name="Rectangle 11"/>
          <p:cNvSpPr/>
          <p:nvPr/>
        </p:nvSpPr>
        <p:spPr>
          <a:xfrm>
            <a:off x="5665771" y="2540348"/>
            <a:ext cx="1906291" cy="461665"/>
          </a:xfrm>
          <a:prstGeom prst="rect">
            <a:avLst/>
          </a:prstGeom>
        </p:spPr>
        <p:txBody>
          <a:bodyPr wrap="none" anchor="ctr">
            <a:spAutoFit/>
          </a:bodyPr>
          <a:lstStyle/>
          <a:p>
            <a:pPr>
              <a:spcAft>
                <a:spcPts val="600"/>
              </a:spcAft>
            </a:pPr>
            <a:r>
              <a:rPr lang="en-US" sz="2400" dirty="0">
                <a:solidFill>
                  <a:schemeClr val="accent2"/>
                </a:solidFill>
                <a:latin typeface="+mn-lt"/>
              </a:rPr>
              <a:t>www.nfcc.org</a:t>
            </a:r>
          </a:p>
        </p:txBody>
      </p:sp>
      <p:cxnSp>
        <p:nvCxnSpPr>
          <p:cNvPr id="21" name="Straight Connector 20"/>
          <p:cNvCxnSpPr/>
          <p:nvPr/>
        </p:nvCxnSpPr>
        <p:spPr>
          <a:xfrm>
            <a:off x="5634949" y="2550586"/>
            <a:ext cx="0" cy="52338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35" name="Group 215"/>
          <p:cNvGrpSpPr>
            <a:grpSpLocks noChangeAspect="1"/>
          </p:cNvGrpSpPr>
          <p:nvPr/>
        </p:nvGrpSpPr>
        <p:grpSpPr bwMode="auto">
          <a:xfrm>
            <a:off x="4833541" y="2567828"/>
            <a:ext cx="651278" cy="434185"/>
            <a:chOff x="4162" y="1229"/>
            <a:chExt cx="303" cy="202"/>
          </a:xfrm>
          <a:solidFill>
            <a:schemeClr val="accent2"/>
          </a:solidFill>
        </p:grpSpPr>
        <p:sp>
          <p:nvSpPr>
            <p:cNvPr id="36" name="Freeform 218"/>
            <p:cNvSpPr>
              <a:spLocks noEditPoints="1"/>
            </p:cNvSpPr>
            <p:nvPr/>
          </p:nvSpPr>
          <p:spPr bwMode="auto">
            <a:xfrm>
              <a:off x="4162" y="1229"/>
              <a:ext cx="303" cy="202"/>
            </a:xfrm>
            <a:custGeom>
              <a:avLst/>
              <a:gdLst>
                <a:gd name="T0" fmla="*/ 110 w 3330"/>
                <a:gd name="T1" fmla="*/ 1999 h 2221"/>
                <a:gd name="T2" fmla="*/ 122 w 3330"/>
                <a:gd name="T3" fmla="*/ 2048 h 2221"/>
                <a:gd name="T4" fmla="*/ 152 w 3330"/>
                <a:gd name="T5" fmla="*/ 2085 h 2221"/>
                <a:gd name="T6" fmla="*/ 195 w 3330"/>
                <a:gd name="T7" fmla="*/ 2107 h 2221"/>
                <a:gd name="T8" fmla="*/ 3108 w 3330"/>
                <a:gd name="T9" fmla="*/ 2110 h 2221"/>
                <a:gd name="T10" fmla="*/ 3157 w 3330"/>
                <a:gd name="T11" fmla="*/ 2099 h 2221"/>
                <a:gd name="T12" fmla="*/ 3195 w 3330"/>
                <a:gd name="T13" fmla="*/ 2068 h 2221"/>
                <a:gd name="T14" fmla="*/ 3216 w 3330"/>
                <a:gd name="T15" fmla="*/ 2024 h 2221"/>
                <a:gd name="T16" fmla="*/ 3219 w 3330"/>
                <a:gd name="T17" fmla="*/ 1888 h 2221"/>
                <a:gd name="T18" fmla="*/ 443 w 3330"/>
                <a:gd name="T19" fmla="*/ 111 h 2221"/>
                <a:gd name="T20" fmla="*/ 394 w 3330"/>
                <a:gd name="T21" fmla="*/ 123 h 2221"/>
                <a:gd name="T22" fmla="*/ 357 w 3330"/>
                <a:gd name="T23" fmla="*/ 153 h 2221"/>
                <a:gd name="T24" fmla="*/ 335 w 3330"/>
                <a:gd name="T25" fmla="*/ 197 h 2221"/>
                <a:gd name="T26" fmla="*/ 332 w 3330"/>
                <a:gd name="T27" fmla="*/ 1776 h 2221"/>
                <a:gd name="T28" fmla="*/ 2997 w 3330"/>
                <a:gd name="T29" fmla="*/ 222 h 2221"/>
                <a:gd name="T30" fmla="*/ 2986 w 3330"/>
                <a:gd name="T31" fmla="*/ 173 h 2221"/>
                <a:gd name="T32" fmla="*/ 2955 w 3330"/>
                <a:gd name="T33" fmla="*/ 136 h 2221"/>
                <a:gd name="T34" fmla="*/ 2912 w 3330"/>
                <a:gd name="T35" fmla="*/ 114 h 2221"/>
                <a:gd name="T36" fmla="*/ 443 w 3330"/>
                <a:gd name="T37" fmla="*/ 111 h 2221"/>
                <a:gd name="T38" fmla="*/ 2886 w 3330"/>
                <a:gd name="T39" fmla="*/ 0 h 2221"/>
                <a:gd name="T40" fmla="*/ 2956 w 3330"/>
                <a:gd name="T41" fmla="*/ 12 h 2221"/>
                <a:gd name="T42" fmla="*/ 3017 w 3330"/>
                <a:gd name="T43" fmla="*/ 43 h 2221"/>
                <a:gd name="T44" fmla="*/ 3065 w 3330"/>
                <a:gd name="T45" fmla="*/ 92 h 2221"/>
                <a:gd name="T46" fmla="*/ 3097 w 3330"/>
                <a:gd name="T47" fmla="*/ 152 h 2221"/>
                <a:gd name="T48" fmla="*/ 3108 w 3330"/>
                <a:gd name="T49" fmla="*/ 222 h 2221"/>
                <a:gd name="T50" fmla="*/ 3274 w 3330"/>
                <a:gd name="T51" fmla="*/ 1776 h 2221"/>
                <a:gd name="T52" fmla="*/ 3308 w 3330"/>
                <a:gd name="T53" fmla="*/ 1788 h 2221"/>
                <a:gd name="T54" fmla="*/ 3327 w 3330"/>
                <a:gd name="T55" fmla="*/ 1815 h 2221"/>
                <a:gd name="T56" fmla="*/ 3330 w 3330"/>
                <a:gd name="T57" fmla="*/ 1999 h 2221"/>
                <a:gd name="T58" fmla="*/ 3319 w 3330"/>
                <a:gd name="T59" fmla="*/ 2068 h 2221"/>
                <a:gd name="T60" fmla="*/ 3287 w 3330"/>
                <a:gd name="T61" fmla="*/ 2130 h 2221"/>
                <a:gd name="T62" fmla="*/ 3239 w 3330"/>
                <a:gd name="T63" fmla="*/ 2177 h 2221"/>
                <a:gd name="T64" fmla="*/ 3178 w 3330"/>
                <a:gd name="T65" fmla="*/ 2209 h 2221"/>
                <a:gd name="T66" fmla="*/ 3108 w 3330"/>
                <a:gd name="T67" fmla="*/ 2221 h 2221"/>
                <a:gd name="T68" fmla="*/ 185 w 3330"/>
                <a:gd name="T69" fmla="*/ 2218 h 2221"/>
                <a:gd name="T70" fmla="*/ 120 w 3330"/>
                <a:gd name="T71" fmla="*/ 2196 h 2221"/>
                <a:gd name="T72" fmla="*/ 65 w 3330"/>
                <a:gd name="T73" fmla="*/ 2156 h 2221"/>
                <a:gd name="T74" fmla="*/ 24 w 3330"/>
                <a:gd name="T75" fmla="*/ 2101 h 2221"/>
                <a:gd name="T76" fmla="*/ 3 w 3330"/>
                <a:gd name="T77" fmla="*/ 2034 h 2221"/>
                <a:gd name="T78" fmla="*/ 0 w 3330"/>
                <a:gd name="T79" fmla="*/ 1832 h 2221"/>
                <a:gd name="T80" fmla="*/ 10 w 3330"/>
                <a:gd name="T81" fmla="*/ 1799 h 2221"/>
                <a:gd name="T82" fmla="*/ 37 w 3330"/>
                <a:gd name="T83" fmla="*/ 1779 h 2221"/>
                <a:gd name="T84" fmla="*/ 221 w 3330"/>
                <a:gd name="T85" fmla="*/ 1776 h 2221"/>
                <a:gd name="T86" fmla="*/ 224 w 3330"/>
                <a:gd name="T87" fmla="*/ 186 h 2221"/>
                <a:gd name="T88" fmla="*/ 246 w 3330"/>
                <a:gd name="T89" fmla="*/ 121 h 2221"/>
                <a:gd name="T90" fmla="*/ 287 w 3330"/>
                <a:gd name="T91" fmla="*/ 66 h 2221"/>
                <a:gd name="T92" fmla="*/ 342 w 3330"/>
                <a:gd name="T93" fmla="*/ 25 h 2221"/>
                <a:gd name="T94" fmla="*/ 407 w 3330"/>
                <a:gd name="T95" fmla="*/ 3 h 2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330" h="2221">
                  <a:moveTo>
                    <a:pt x="110" y="1888"/>
                  </a:moveTo>
                  <a:lnTo>
                    <a:pt x="110" y="1999"/>
                  </a:lnTo>
                  <a:lnTo>
                    <a:pt x="114" y="2024"/>
                  </a:lnTo>
                  <a:lnTo>
                    <a:pt x="122" y="2048"/>
                  </a:lnTo>
                  <a:lnTo>
                    <a:pt x="134" y="2068"/>
                  </a:lnTo>
                  <a:lnTo>
                    <a:pt x="152" y="2085"/>
                  </a:lnTo>
                  <a:lnTo>
                    <a:pt x="173" y="2099"/>
                  </a:lnTo>
                  <a:lnTo>
                    <a:pt x="195" y="2107"/>
                  </a:lnTo>
                  <a:lnTo>
                    <a:pt x="221" y="2110"/>
                  </a:lnTo>
                  <a:lnTo>
                    <a:pt x="3108" y="2110"/>
                  </a:lnTo>
                  <a:lnTo>
                    <a:pt x="3133" y="2107"/>
                  </a:lnTo>
                  <a:lnTo>
                    <a:pt x="3157" y="2099"/>
                  </a:lnTo>
                  <a:lnTo>
                    <a:pt x="3177" y="2085"/>
                  </a:lnTo>
                  <a:lnTo>
                    <a:pt x="3195" y="2068"/>
                  </a:lnTo>
                  <a:lnTo>
                    <a:pt x="3208" y="2048"/>
                  </a:lnTo>
                  <a:lnTo>
                    <a:pt x="3216" y="2024"/>
                  </a:lnTo>
                  <a:lnTo>
                    <a:pt x="3219" y="1999"/>
                  </a:lnTo>
                  <a:lnTo>
                    <a:pt x="3219" y="1888"/>
                  </a:lnTo>
                  <a:lnTo>
                    <a:pt x="110" y="1888"/>
                  </a:lnTo>
                  <a:close/>
                  <a:moveTo>
                    <a:pt x="443" y="111"/>
                  </a:moveTo>
                  <a:lnTo>
                    <a:pt x="418" y="114"/>
                  </a:lnTo>
                  <a:lnTo>
                    <a:pt x="394" y="123"/>
                  </a:lnTo>
                  <a:lnTo>
                    <a:pt x="374" y="136"/>
                  </a:lnTo>
                  <a:lnTo>
                    <a:pt x="357" y="153"/>
                  </a:lnTo>
                  <a:lnTo>
                    <a:pt x="344" y="173"/>
                  </a:lnTo>
                  <a:lnTo>
                    <a:pt x="335" y="197"/>
                  </a:lnTo>
                  <a:lnTo>
                    <a:pt x="332" y="222"/>
                  </a:lnTo>
                  <a:lnTo>
                    <a:pt x="332" y="1776"/>
                  </a:lnTo>
                  <a:lnTo>
                    <a:pt x="2997" y="1776"/>
                  </a:lnTo>
                  <a:lnTo>
                    <a:pt x="2997" y="222"/>
                  </a:lnTo>
                  <a:lnTo>
                    <a:pt x="2994" y="197"/>
                  </a:lnTo>
                  <a:lnTo>
                    <a:pt x="2986" y="173"/>
                  </a:lnTo>
                  <a:lnTo>
                    <a:pt x="2973" y="153"/>
                  </a:lnTo>
                  <a:lnTo>
                    <a:pt x="2955" y="136"/>
                  </a:lnTo>
                  <a:lnTo>
                    <a:pt x="2934" y="123"/>
                  </a:lnTo>
                  <a:lnTo>
                    <a:pt x="2912" y="114"/>
                  </a:lnTo>
                  <a:lnTo>
                    <a:pt x="2886" y="111"/>
                  </a:lnTo>
                  <a:lnTo>
                    <a:pt x="443" y="111"/>
                  </a:lnTo>
                  <a:close/>
                  <a:moveTo>
                    <a:pt x="443" y="0"/>
                  </a:moveTo>
                  <a:lnTo>
                    <a:pt x="2886" y="0"/>
                  </a:lnTo>
                  <a:lnTo>
                    <a:pt x="2922" y="3"/>
                  </a:lnTo>
                  <a:lnTo>
                    <a:pt x="2956" y="12"/>
                  </a:lnTo>
                  <a:lnTo>
                    <a:pt x="2988" y="25"/>
                  </a:lnTo>
                  <a:lnTo>
                    <a:pt x="3017" y="43"/>
                  </a:lnTo>
                  <a:lnTo>
                    <a:pt x="3043" y="66"/>
                  </a:lnTo>
                  <a:lnTo>
                    <a:pt x="3065" y="92"/>
                  </a:lnTo>
                  <a:lnTo>
                    <a:pt x="3084" y="121"/>
                  </a:lnTo>
                  <a:lnTo>
                    <a:pt x="3097" y="152"/>
                  </a:lnTo>
                  <a:lnTo>
                    <a:pt x="3105" y="186"/>
                  </a:lnTo>
                  <a:lnTo>
                    <a:pt x="3108" y="222"/>
                  </a:lnTo>
                  <a:lnTo>
                    <a:pt x="3108" y="1776"/>
                  </a:lnTo>
                  <a:lnTo>
                    <a:pt x="3274" y="1776"/>
                  </a:lnTo>
                  <a:lnTo>
                    <a:pt x="3292" y="1779"/>
                  </a:lnTo>
                  <a:lnTo>
                    <a:pt x="3308" y="1788"/>
                  </a:lnTo>
                  <a:lnTo>
                    <a:pt x="3319" y="1799"/>
                  </a:lnTo>
                  <a:lnTo>
                    <a:pt x="3327" y="1815"/>
                  </a:lnTo>
                  <a:lnTo>
                    <a:pt x="3330" y="1832"/>
                  </a:lnTo>
                  <a:lnTo>
                    <a:pt x="3330" y="1999"/>
                  </a:lnTo>
                  <a:lnTo>
                    <a:pt x="3327" y="2034"/>
                  </a:lnTo>
                  <a:lnTo>
                    <a:pt x="3319" y="2068"/>
                  </a:lnTo>
                  <a:lnTo>
                    <a:pt x="3305" y="2101"/>
                  </a:lnTo>
                  <a:lnTo>
                    <a:pt x="3287" y="2130"/>
                  </a:lnTo>
                  <a:lnTo>
                    <a:pt x="3265" y="2156"/>
                  </a:lnTo>
                  <a:lnTo>
                    <a:pt x="3239" y="2177"/>
                  </a:lnTo>
                  <a:lnTo>
                    <a:pt x="3210" y="2196"/>
                  </a:lnTo>
                  <a:lnTo>
                    <a:pt x="3178" y="2209"/>
                  </a:lnTo>
                  <a:lnTo>
                    <a:pt x="3144" y="2218"/>
                  </a:lnTo>
                  <a:lnTo>
                    <a:pt x="3108" y="2221"/>
                  </a:lnTo>
                  <a:lnTo>
                    <a:pt x="221" y="2221"/>
                  </a:lnTo>
                  <a:lnTo>
                    <a:pt x="185" y="2218"/>
                  </a:lnTo>
                  <a:lnTo>
                    <a:pt x="151" y="2209"/>
                  </a:lnTo>
                  <a:lnTo>
                    <a:pt x="120" y="2196"/>
                  </a:lnTo>
                  <a:lnTo>
                    <a:pt x="90" y="2177"/>
                  </a:lnTo>
                  <a:lnTo>
                    <a:pt x="65" y="2156"/>
                  </a:lnTo>
                  <a:lnTo>
                    <a:pt x="42" y="2130"/>
                  </a:lnTo>
                  <a:lnTo>
                    <a:pt x="24" y="2101"/>
                  </a:lnTo>
                  <a:lnTo>
                    <a:pt x="11" y="2068"/>
                  </a:lnTo>
                  <a:lnTo>
                    <a:pt x="3" y="2034"/>
                  </a:lnTo>
                  <a:lnTo>
                    <a:pt x="0" y="1999"/>
                  </a:lnTo>
                  <a:lnTo>
                    <a:pt x="0" y="1832"/>
                  </a:lnTo>
                  <a:lnTo>
                    <a:pt x="2" y="1815"/>
                  </a:lnTo>
                  <a:lnTo>
                    <a:pt x="10" y="1799"/>
                  </a:lnTo>
                  <a:lnTo>
                    <a:pt x="22" y="1788"/>
                  </a:lnTo>
                  <a:lnTo>
                    <a:pt x="37" y="1779"/>
                  </a:lnTo>
                  <a:lnTo>
                    <a:pt x="54" y="1776"/>
                  </a:lnTo>
                  <a:lnTo>
                    <a:pt x="221" y="1776"/>
                  </a:lnTo>
                  <a:lnTo>
                    <a:pt x="221" y="222"/>
                  </a:lnTo>
                  <a:lnTo>
                    <a:pt x="224" y="186"/>
                  </a:lnTo>
                  <a:lnTo>
                    <a:pt x="233" y="152"/>
                  </a:lnTo>
                  <a:lnTo>
                    <a:pt x="246" y="121"/>
                  </a:lnTo>
                  <a:lnTo>
                    <a:pt x="264" y="92"/>
                  </a:lnTo>
                  <a:lnTo>
                    <a:pt x="287" y="66"/>
                  </a:lnTo>
                  <a:lnTo>
                    <a:pt x="313" y="43"/>
                  </a:lnTo>
                  <a:lnTo>
                    <a:pt x="342" y="25"/>
                  </a:lnTo>
                  <a:lnTo>
                    <a:pt x="373" y="12"/>
                  </a:lnTo>
                  <a:lnTo>
                    <a:pt x="407" y="3"/>
                  </a:lnTo>
                  <a:lnTo>
                    <a:pt x="4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7" name="Freeform 219"/>
            <p:cNvSpPr>
              <a:spLocks noEditPoints="1"/>
            </p:cNvSpPr>
            <p:nvPr/>
          </p:nvSpPr>
          <p:spPr bwMode="auto">
            <a:xfrm>
              <a:off x="4202" y="1249"/>
              <a:ext cx="222" cy="131"/>
            </a:xfrm>
            <a:custGeom>
              <a:avLst/>
              <a:gdLst>
                <a:gd name="T0" fmla="*/ 111 w 2443"/>
                <a:gd name="T1" fmla="*/ 111 h 1443"/>
                <a:gd name="T2" fmla="*/ 111 w 2443"/>
                <a:gd name="T3" fmla="*/ 1332 h 1443"/>
                <a:gd name="T4" fmla="*/ 2332 w 2443"/>
                <a:gd name="T5" fmla="*/ 1332 h 1443"/>
                <a:gd name="T6" fmla="*/ 2332 w 2443"/>
                <a:gd name="T7" fmla="*/ 111 h 1443"/>
                <a:gd name="T8" fmla="*/ 111 w 2443"/>
                <a:gd name="T9" fmla="*/ 111 h 1443"/>
                <a:gd name="T10" fmla="*/ 56 w 2443"/>
                <a:gd name="T11" fmla="*/ 0 h 1443"/>
                <a:gd name="T12" fmla="*/ 2388 w 2443"/>
                <a:gd name="T13" fmla="*/ 0 h 1443"/>
                <a:gd name="T14" fmla="*/ 2405 w 2443"/>
                <a:gd name="T15" fmla="*/ 3 h 1443"/>
                <a:gd name="T16" fmla="*/ 2420 w 2443"/>
                <a:gd name="T17" fmla="*/ 11 h 1443"/>
                <a:gd name="T18" fmla="*/ 2432 w 2443"/>
                <a:gd name="T19" fmla="*/ 23 h 1443"/>
                <a:gd name="T20" fmla="*/ 2441 w 2443"/>
                <a:gd name="T21" fmla="*/ 39 h 1443"/>
                <a:gd name="T22" fmla="*/ 2443 w 2443"/>
                <a:gd name="T23" fmla="*/ 56 h 1443"/>
                <a:gd name="T24" fmla="*/ 2443 w 2443"/>
                <a:gd name="T25" fmla="*/ 1388 h 1443"/>
                <a:gd name="T26" fmla="*/ 2441 w 2443"/>
                <a:gd name="T27" fmla="*/ 1406 h 1443"/>
                <a:gd name="T28" fmla="*/ 2432 w 2443"/>
                <a:gd name="T29" fmla="*/ 1420 h 1443"/>
                <a:gd name="T30" fmla="*/ 2420 w 2443"/>
                <a:gd name="T31" fmla="*/ 1433 h 1443"/>
                <a:gd name="T32" fmla="*/ 2405 w 2443"/>
                <a:gd name="T33" fmla="*/ 1441 h 1443"/>
                <a:gd name="T34" fmla="*/ 2388 w 2443"/>
                <a:gd name="T35" fmla="*/ 1443 h 1443"/>
                <a:gd name="T36" fmla="*/ 56 w 2443"/>
                <a:gd name="T37" fmla="*/ 1443 h 1443"/>
                <a:gd name="T38" fmla="*/ 39 w 2443"/>
                <a:gd name="T39" fmla="*/ 1441 h 1443"/>
                <a:gd name="T40" fmla="*/ 23 w 2443"/>
                <a:gd name="T41" fmla="*/ 1433 h 1443"/>
                <a:gd name="T42" fmla="*/ 11 w 2443"/>
                <a:gd name="T43" fmla="*/ 1420 h 1443"/>
                <a:gd name="T44" fmla="*/ 3 w 2443"/>
                <a:gd name="T45" fmla="*/ 1406 h 1443"/>
                <a:gd name="T46" fmla="*/ 0 w 2443"/>
                <a:gd name="T47" fmla="*/ 1388 h 1443"/>
                <a:gd name="T48" fmla="*/ 0 w 2443"/>
                <a:gd name="T49" fmla="*/ 56 h 1443"/>
                <a:gd name="T50" fmla="*/ 3 w 2443"/>
                <a:gd name="T51" fmla="*/ 39 h 1443"/>
                <a:gd name="T52" fmla="*/ 11 w 2443"/>
                <a:gd name="T53" fmla="*/ 23 h 1443"/>
                <a:gd name="T54" fmla="*/ 23 w 2443"/>
                <a:gd name="T55" fmla="*/ 11 h 1443"/>
                <a:gd name="T56" fmla="*/ 39 w 2443"/>
                <a:gd name="T57" fmla="*/ 3 h 1443"/>
                <a:gd name="T58" fmla="*/ 56 w 2443"/>
                <a:gd name="T59" fmla="*/ 0 h 1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443" h="1443">
                  <a:moveTo>
                    <a:pt x="111" y="111"/>
                  </a:moveTo>
                  <a:lnTo>
                    <a:pt x="111" y="1332"/>
                  </a:lnTo>
                  <a:lnTo>
                    <a:pt x="2332" y="1332"/>
                  </a:lnTo>
                  <a:lnTo>
                    <a:pt x="2332" y="111"/>
                  </a:lnTo>
                  <a:lnTo>
                    <a:pt x="111" y="111"/>
                  </a:lnTo>
                  <a:close/>
                  <a:moveTo>
                    <a:pt x="56" y="0"/>
                  </a:moveTo>
                  <a:lnTo>
                    <a:pt x="2388" y="0"/>
                  </a:lnTo>
                  <a:lnTo>
                    <a:pt x="2405" y="3"/>
                  </a:lnTo>
                  <a:lnTo>
                    <a:pt x="2420" y="11"/>
                  </a:lnTo>
                  <a:lnTo>
                    <a:pt x="2432" y="23"/>
                  </a:lnTo>
                  <a:lnTo>
                    <a:pt x="2441" y="39"/>
                  </a:lnTo>
                  <a:lnTo>
                    <a:pt x="2443" y="56"/>
                  </a:lnTo>
                  <a:lnTo>
                    <a:pt x="2443" y="1388"/>
                  </a:lnTo>
                  <a:lnTo>
                    <a:pt x="2441" y="1406"/>
                  </a:lnTo>
                  <a:lnTo>
                    <a:pt x="2432" y="1420"/>
                  </a:lnTo>
                  <a:lnTo>
                    <a:pt x="2420" y="1433"/>
                  </a:lnTo>
                  <a:lnTo>
                    <a:pt x="2405" y="1441"/>
                  </a:lnTo>
                  <a:lnTo>
                    <a:pt x="2388" y="1443"/>
                  </a:lnTo>
                  <a:lnTo>
                    <a:pt x="56" y="1443"/>
                  </a:lnTo>
                  <a:lnTo>
                    <a:pt x="39" y="1441"/>
                  </a:lnTo>
                  <a:lnTo>
                    <a:pt x="23" y="1433"/>
                  </a:lnTo>
                  <a:lnTo>
                    <a:pt x="11" y="1420"/>
                  </a:lnTo>
                  <a:lnTo>
                    <a:pt x="3" y="1406"/>
                  </a:lnTo>
                  <a:lnTo>
                    <a:pt x="0" y="1388"/>
                  </a:lnTo>
                  <a:lnTo>
                    <a:pt x="0" y="56"/>
                  </a:lnTo>
                  <a:lnTo>
                    <a:pt x="3" y="39"/>
                  </a:lnTo>
                  <a:lnTo>
                    <a:pt x="11" y="23"/>
                  </a:lnTo>
                  <a:lnTo>
                    <a:pt x="23" y="11"/>
                  </a:lnTo>
                  <a:lnTo>
                    <a:pt x="39" y="3"/>
                  </a:lnTo>
                  <a:lnTo>
                    <a:pt x="5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39" name="Shape 162"/>
          <p:cNvSpPr txBox="1">
            <a:spLocks/>
          </p:cNvSpPr>
          <p:nvPr/>
        </p:nvSpPr>
        <p:spPr>
          <a:xfrm>
            <a:off x="4740218" y="3707432"/>
            <a:ext cx="3633219" cy="1003282"/>
          </a:xfrm>
          <a:prstGeom prst="rect">
            <a:avLst/>
          </a:prstGeom>
        </p:spPr>
        <p:txBody>
          <a:bodyPr anchor="t"/>
          <a:lstStyle>
            <a:lvl1pPr marL="174625" indent="-174625" algn="l" defTabSz="914400" rtl="0" eaLnBrk="1" latinLnBrk="0" hangingPunct="1">
              <a:spcBef>
                <a:spcPts val="1800"/>
              </a:spcBef>
              <a:buClr>
                <a:schemeClr val="accent1"/>
              </a:buClr>
              <a:buFont typeface="Arial" panose="020B0604020202020204" pitchFamily="34" charset="0"/>
              <a:buChar char="•"/>
              <a:defRPr sz="1800" kern="1200">
                <a:solidFill>
                  <a:schemeClr val="tx2"/>
                </a:solidFill>
                <a:latin typeface="+mn-lt"/>
                <a:ea typeface="+mn-ea"/>
                <a:cs typeface="+mn-cs"/>
              </a:defRPr>
            </a:lvl1pPr>
            <a:lvl2pPr marL="574675" indent="-231775" algn="l" defTabSz="914400" rtl="0" eaLnBrk="1" latinLnBrk="0" hangingPunct="1">
              <a:spcBef>
                <a:spcPct val="20000"/>
              </a:spcBef>
              <a:buClr>
                <a:schemeClr val="accent1"/>
              </a:buClr>
              <a:buFont typeface="Arial" panose="020B0604020202020204" pitchFamily="34" charset="0"/>
              <a:buChar char="–"/>
              <a:defRPr sz="1600" kern="1200">
                <a:solidFill>
                  <a:schemeClr val="tx2"/>
                </a:solidFill>
                <a:latin typeface="+mn-lt"/>
                <a:ea typeface="+mn-ea"/>
                <a:cs typeface="+mn-cs"/>
              </a:defRPr>
            </a:lvl2pPr>
            <a:lvl3pPr marL="917575" indent="-228600" algn="l" defTabSz="914400" rtl="0" eaLnBrk="1" latinLnBrk="0" hangingPunct="1">
              <a:spcBef>
                <a:spcPct val="20000"/>
              </a:spcBef>
              <a:buClr>
                <a:schemeClr val="accent1"/>
              </a:buClr>
              <a:buFont typeface="Arial" panose="020B0604020202020204" pitchFamily="34" charset="0"/>
              <a:buChar char="•"/>
              <a:defRPr sz="1400" kern="1200">
                <a:solidFill>
                  <a:schemeClr val="tx2"/>
                </a:solidFill>
                <a:latin typeface="+mn-lt"/>
                <a:ea typeface="+mn-ea"/>
                <a:cs typeface="+mn-cs"/>
              </a:defRPr>
            </a:lvl3pPr>
            <a:lvl4pPr marL="1250950" indent="-228600" algn="l" defTabSz="914400" rtl="0" eaLnBrk="1" latinLnBrk="0" hangingPunct="1">
              <a:spcBef>
                <a:spcPct val="20000"/>
              </a:spcBef>
              <a:buClr>
                <a:schemeClr val="accent1"/>
              </a:buClr>
              <a:buFont typeface="Arial" panose="020B0604020202020204" pitchFamily="34" charset="0"/>
              <a:buChar char="–"/>
              <a:defRPr sz="1200" kern="1200">
                <a:solidFill>
                  <a:schemeClr val="tx2"/>
                </a:solidFill>
                <a:latin typeface="+mn-lt"/>
                <a:ea typeface="+mn-ea"/>
                <a:cs typeface="+mn-cs"/>
              </a:defRPr>
            </a:lvl4pPr>
            <a:lvl5pPr marL="1606550" indent="-228600" algn="l" defTabSz="914400" rtl="0" eaLnBrk="1" latinLnBrk="0" hangingPunct="1">
              <a:spcBef>
                <a:spcPct val="20000"/>
              </a:spcBef>
              <a:buClr>
                <a:schemeClr val="accent1"/>
              </a:buClr>
              <a:buFont typeface="Arial" panose="020B0604020202020204" pitchFamily="34" charset="0"/>
              <a:buChar char="»"/>
              <a:defRPr sz="1200" kern="1200">
                <a:solidFill>
                  <a:schemeClr val="tx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2400" b="1" dirty="0">
                <a:solidFill>
                  <a:schemeClr val="accent2"/>
                </a:solidFill>
              </a:rPr>
              <a:t>Financial Coaching </a:t>
            </a:r>
            <a:br>
              <a:rPr lang="en-US" sz="2400" b="1" dirty="0">
                <a:solidFill>
                  <a:schemeClr val="accent2"/>
                </a:solidFill>
              </a:rPr>
            </a:br>
            <a:r>
              <a:rPr lang="en-US" sz="2400" b="1" dirty="0">
                <a:solidFill>
                  <a:schemeClr val="accent2"/>
                </a:solidFill>
              </a:rPr>
              <a:t>Association of America</a:t>
            </a:r>
          </a:p>
        </p:txBody>
      </p:sp>
      <p:sp>
        <p:nvSpPr>
          <p:cNvPr id="41" name="Rectangle 40"/>
          <p:cNvSpPr/>
          <p:nvPr/>
        </p:nvSpPr>
        <p:spPr>
          <a:xfrm>
            <a:off x="5665771" y="4683234"/>
            <a:ext cx="1880643" cy="461665"/>
          </a:xfrm>
          <a:prstGeom prst="rect">
            <a:avLst/>
          </a:prstGeom>
        </p:spPr>
        <p:txBody>
          <a:bodyPr wrap="none" anchor="ctr">
            <a:spAutoFit/>
          </a:bodyPr>
          <a:lstStyle/>
          <a:p>
            <a:pPr>
              <a:spcAft>
                <a:spcPts val="600"/>
              </a:spcAft>
            </a:pPr>
            <a:r>
              <a:rPr lang="en-US" sz="2400" dirty="0">
                <a:solidFill>
                  <a:schemeClr val="accent2"/>
                </a:solidFill>
                <a:latin typeface="+mn-lt"/>
              </a:rPr>
              <a:t>www.fcaa.org</a:t>
            </a:r>
          </a:p>
        </p:txBody>
      </p:sp>
      <p:cxnSp>
        <p:nvCxnSpPr>
          <p:cNvPr id="42" name="Straight Connector 41"/>
          <p:cNvCxnSpPr/>
          <p:nvPr/>
        </p:nvCxnSpPr>
        <p:spPr>
          <a:xfrm>
            <a:off x="5634949" y="4693472"/>
            <a:ext cx="0" cy="52338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43" name="Group 215"/>
          <p:cNvGrpSpPr>
            <a:grpSpLocks noChangeAspect="1"/>
          </p:cNvGrpSpPr>
          <p:nvPr/>
        </p:nvGrpSpPr>
        <p:grpSpPr bwMode="auto">
          <a:xfrm>
            <a:off x="4833541" y="4710714"/>
            <a:ext cx="651278" cy="434185"/>
            <a:chOff x="4162" y="1229"/>
            <a:chExt cx="303" cy="202"/>
          </a:xfrm>
          <a:solidFill>
            <a:schemeClr val="accent2"/>
          </a:solidFill>
        </p:grpSpPr>
        <p:sp>
          <p:nvSpPr>
            <p:cNvPr id="44" name="Freeform 218"/>
            <p:cNvSpPr>
              <a:spLocks noEditPoints="1"/>
            </p:cNvSpPr>
            <p:nvPr/>
          </p:nvSpPr>
          <p:spPr bwMode="auto">
            <a:xfrm>
              <a:off x="4162" y="1229"/>
              <a:ext cx="303" cy="202"/>
            </a:xfrm>
            <a:custGeom>
              <a:avLst/>
              <a:gdLst>
                <a:gd name="T0" fmla="*/ 110 w 3330"/>
                <a:gd name="T1" fmla="*/ 1999 h 2221"/>
                <a:gd name="T2" fmla="*/ 122 w 3330"/>
                <a:gd name="T3" fmla="*/ 2048 h 2221"/>
                <a:gd name="T4" fmla="*/ 152 w 3330"/>
                <a:gd name="T5" fmla="*/ 2085 h 2221"/>
                <a:gd name="T6" fmla="*/ 195 w 3330"/>
                <a:gd name="T7" fmla="*/ 2107 h 2221"/>
                <a:gd name="T8" fmla="*/ 3108 w 3330"/>
                <a:gd name="T9" fmla="*/ 2110 h 2221"/>
                <a:gd name="T10" fmla="*/ 3157 w 3330"/>
                <a:gd name="T11" fmla="*/ 2099 h 2221"/>
                <a:gd name="T12" fmla="*/ 3195 w 3330"/>
                <a:gd name="T13" fmla="*/ 2068 h 2221"/>
                <a:gd name="T14" fmla="*/ 3216 w 3330"/>
                <a:gd name="T15" fmla="*/ 2024 h 2221"/>
                <a:gd name="T16" fmla="*/ 3219 w 3330"/>
                <a:gd name="T17" fmla="*/ 1888 h 2221"/>
                <a:gd name="T18" fmla="*/ 443 w 3330"/>
                <a:gd name="T19" fmla="*/ 111 h 2221"/>
                <a:gd name="T20" fmla="*/ 394 w 3330"/>
                <a:gd name="T21" fmla="*/ 123 h 2221"/>
                <a:gd name="T22" fmla="*/ 357 w 3330"/>
                <a:gd name="T23" fmla="*/ 153 h 2221"/>
                <a:gd name="T24" fmla="*/ 335 w 3330"/>
                <a:gd name="T25" fmla="*/ 197 h 2221"/>
                <a:gd name="T26" fmla="*/ 332 w 3330"/>
                <a:gd name="T27" fmla="*/ 1776 h 2221"/>
                <a:gd name="T28" fmla="*/ 2997 w 3330"/>
                <a:gd name="T29" fmla="*/ 222 h 2221"/>
                <a:gd name="T30" fmla="*/ 2986 w 3330"/>
                <a:gd name="T31" fmla="*/ 173 h 2221"/>
                <a:gd name="T32" fmla="*/ 2955 w 3330"/>
                <a:gd name="T33" fmla="*/ 136 h 2221"/>
                <a:gd name="T34" fmla="*/ 2912 w 3330"/>
                <a:gd name="T35" fmla="*/ 114 h 2221"/>
                <a:gd name="T36" fmla="*/ 443 w 3330"/>
                <a:gd name="T37" fmla="*/ 111 h 2221"/>
                <a:gd name="T38" fmla="*/ 2886 w 3330"/>
                <a:gd name="T39" fmla="*/ 0 h 2221"/>
                <a:gd name="T40" fmla="*/ 2956 w 3330"/>
                <a:gd name="T41" fmla="*/ 12 h 2221"/>
                <a:gd name="T42" fmla="*/ 3017 w 3330"/>
                <a:gd name="T43" fmla="*/ 43 h 2221"/>
                <a:gd name="T44" fmla="*/ 3065 w 3330"/>
                <a:gd name="T45" fmla="*/ 92 h 2221"/>
                <a:gd name="T46" fmla="*/ 3097 w 3330"/>
                <a:gd name="T47" fmla="*/ 152 h 2221"/>
                <a:gd name="T48" fmla="*/ 3108 w 3330"/>
                <a:gd name="T49" fmla="*/ 222 h 2221"/>
                <a:gd name="T50" fmla="*/ 3274 w 3330"/>
                <a:gd name="T51" fmla="*/ 1776 h 2221"/>
                <a:gd name="T52" fmla="*/ 3308 w 3330"/>
                <a:gd name="T53" fmla="*/ 1788 h 2221"/>
                <a:gd name="T54" fmla="*/ 3327 w 3330"/>
                <a:gd name="T55" fmla="*/ 1815 h 2221"/>
                <a:gd name="T56" fmla="*/ 3330 w 3330"/>
                <a:gd name="T57" fmla="*/ 1999 h 2221"/>
                <a:gd name="T58" fmla="*/ 3319 w 3330"/>
                <a:gd name="T59" fmla="*/ 2068 h 2221"/>
                <a:gd name="T60" fmla="*/ 3287 w 3330"/>
                <a:gd name="T61" fmla="*/ 2130 h 2221"/>
                <a:gd name="T62" fmla="*/ 3239 w 3330"/>
                <a:gd name="T63" fmla="*/ 2177 h 2221"/>
                <a:gd name="T64" fmla="*/ 3178 w 3330"/>
                <a:gd name="T65" fmla="*/ 2209 h 2221"/>
                <a:gd name="T66" fmla="*/ 3108 w 3330"/>
                <a:gd name="T67" fmla="*/ 2221 h 2221"/>
                <a:gd name="T68" fmla="*/ 185 w 3330"/>
                <a:gd name="T69" fmla="*/ 2218 h 2221"/>
                <a:gd name="T70" fmla="*/ 120 w 3330"/>
                <a:gd name="T71" fmla="*/ 2196 h 2221"/>
                <a:gd name="T72" fmla="*/ 65 w 3330"/>
                <a:gd name="T73" fmla="*/ 2156 h 2221"/>
                <a:gd name="T74" fmla="*/ 24 w 3330"/>
                <a:gd name="T75" fmla="*/ 2101 h 2221"/>
                <a:gd name="T76" fmla="*/ 3 w 3330"/>
                <a:gd name="T77" fmla="*/ 2034 h 2221"/>
                <a:gd name="T78" fmla="*/ 0 w 3330"/>
                <a:gd name="T79" fmla="*/ 1832 h 2221"/>
                <a:gd name="T80" fmla="*/ 10 w 3330"/>
                <a:gd name="T81" fmla="*/ 1799 h 2221"/>
                <a:gd name="T82" fmla="*/ 37 w 3330"/>
                <a:gd name="T83" fmla="*/ 1779 h 2221"/>
                <a:gd name="T84" fmla="*/ 221 w 3330"/>
                <a:gd name="T85" fmla="*/ 1776 h 2221"/>
                <a:gd name="T86" fmla="*/ 224 w 3330"/>
                <a:gd name="T87" fmla="*/ 186 h 2221"/>
                <a:gd name="T88" fmla="*/ 246 w 3330"/>
                <a:gd name="T89" fmla="*/ 121 h 2221"/>
                <a:gd name="T90" fmla="*/ 287 w 3330"/>
                <a:gd name="T91" fmla="*/ 66 h 2221"/>
                <a:gd name="T92" fmla="*/ 342 w 3330"/>
                <a:gd name="T93" fmla="*/ 25 h 2221"/>
                <a:gd name="T94" fmla="*/ 407 w 3330"/>
                <a:gd name="T95" fmla="*/ 3 h 2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330" h="2221">
                  <a:moveTo>
                    <a:pt x="110" y="1888"/>
                  </a:moveTo>
                  <a:lnTo>
                    <a:pt x="110" y="1999"/>
                  </a:lnTo>
                  <a:lnTo>
                    <a:pt x="114" y="2024"/>
                  </a:lnTo>
                  <a:lnTo>
                    <a:pt x="122" y="2048"/>
                  </a:lnTo>
                  <a:lnTo>
                    <a:pt x="134" y="2068"/>
                  </a:lnTo>
                  <a:lnTo>
                    <a:pt x="152" y="2085"/>
                  </a:lnTo>
                  <a:lnTo>
                    <a:pt x="173" y="2099"/>
                  </a:lnTo>
                  <a:lnTo>
                    <a:pt x="195" y="2107"/>
                  </a:lnTo>
                  <a:lnTo>
                    <a:pt x="221" y="2110"/>
                  </a:lnTo>
                  <a:lnTo>
                    <a:pt x="3108" y="2110"/>
                  </a:lnTo>
                  <a:lnTo>
                    <a:pt x="3133" y="2107"/>
                  </a:lnTo>
                  <a:lnTo>
                    <a:pt x="3157" y="2099"/>
                  </a:lnTo>
                  <a:lnTo>
                    <a:pt x="3177" y="2085"/>
                  </a:lnTo>
                  <a:lnTo>
                    <a:pt x="3195" y="2068"/>
                  </a:lnTo>
                  <a:lnTo>
                    <a:pt x="3208" y="2048"/>
                  </a:lnTo>
                  <a:lnTo>
                    <a:pt x="3216" y="2024"/>
                  </a:lnTo>
                  <a:lnTo>
                    <a:pt x="3219" y="1999"/>
                  </a:lnTo>
                  <a:lnTo>
                    <a:pt x="3219" y="1888"/>
                  </a:lnTo>
                  <a:lnTo>
                    <a:pt x="110" y="1888"/>
                  </a:lnTo>
                  <a:close/>
                  <a:moveTo>
                    <a:pt x="443" y="111"/>
                  </a:moveTo>
                  <a:lnTo>
                    <a:pt x="418" y="114"/>
                  </a:lnTo>
                  <a:lnTo>
                    <a:pt x="394" y="123"/>
                  </a:lnTo>
                  <a:lnTo>
                    <a:pt x="374" y="136"/>
                  </a:lnTo>
                  <a:lnTo>
                    <a:pt x="357" y="153"/>
                  </a:lnTo>
                  <a:lnTo>
                    <a:pt x="344" y="173"/>
                  </a:lnTo>
                  <a:lnTo>
                    <a:pt x="335" y="197"/>
                  </a:lnTo>
                  <a:lnTo>
                    <a:pt x="332" y="222"/>
                  </a:lnTo>
                  <a:lnTo>
                    <a:pt x="332" y="1776"/>
                  </a:lnTo>
                  <a:lnTo>
                    <a:pt x="2997" y="1776"/>
                  </a:lnTo>
                  <a:lnTo>
                    <a:pt x="2997" y="222"/>
                  </a:lnTo>
                  <a:lnTo>
                    <a:pt x="2994" y="197"/>
                  </a:lnTo>
                  <a:lnTo>
                    <a:pt x="2986" y="173"/>
                  </a:lnTo>
                  <a:lnTo>
                    <a:pt x="2973" y="153"/>
                  </a:lnTo>
                  <a:lnTo>
                    <a:pt x="2955" y="136"/>
                  </a:lnTo>
                  <a:lnTo>
                    <a:pt x="2934" y="123"/>
                  </a:lnTo>
                  <a:lnTo>
                    <a:pt x="2912" y="114"/>
                  </a:lnTo>
                  <a:lnTo>
                    <a:pt x="2886" y="111"/>
                  </a:lnTo>
                  <a:lnTo>
                    <a:pt x="443" y="111"/>
                  </a:lnTo>
                  <a:close/>
                  <a:moveTo>
                    <a:pt x="443" y="0"/>
                  </a:moveTo>
                  <a:lnTo>
                    <a:pt x="2886" y="0"/>
                  </a:lnTo>
                  <a:lnTo>
                    <a:pt x="2922" y="3"/>
                  </a:lnTo>
                  <a:lnTo>
                    <a:pt x="2956" y="12"/>
                  </a:lnTo>
                  <a:lnTo>
                    <a:pt x="2988" y="25"/>
                  </a:lnTo>
                  <a:lnTo>
                    <a:pt x="3017" y="43"/>
                  </a:lnTo>
                  <a:lnTo>
                    <a:pt x="3043" y="66"/>
                  </a:lnTo>
                  <a:lnTo>
                    <a:pt x="3065" y="92"/>
                  </a:lnTo>
                  <a:lnTo>
                    <a:pt x="3084" y="121"/>
                  </a:lnTo>
                  <a:lnTo>
                    <a:pt x="3097" y="152"/>
                  </a:lnTo>
                  <a:lnTo>
                    <a:pt x="3105" y="186"/>
                  </a:lnTo>
                  <a:lnTo>
                    <a:pt x="3108" y="222"/>
                  </a:lnTo>
                  <a:lnTo>
                    <a:pt x="3108" y="1776"/>
                  </a:lnTo>
                  <a:lnTo>
                    <a:pt x="3274" y="1776"/>
                  </a:lnTo>
                  <a:lnTo>
                    <a:pt x="3292" y="1779"/>
                  </a:lnTo>
                  <a:lnTo>
                    <a:pt x="3308" y="1788"/>
                  </a:lnTo>
                  <a:lnTo>
                    <a:pt x="3319" y="1799"/>
                  </a:lnTo>
                  <a:lnTo>
                    <a:pt x="3327" y="1815"/>
                  </a:lnTo>
                  <a:lnTo>
                    <a:pt x="3330" y="1832"/>
                  </a:lnTo>
                  <a:lnTo>
                    <a:pt x="3330" y="1999"/>
                  </a:lnTo>
                  <a:lnTo>
                    <a:pt x="3327" y="2034"/>
                  </a:lnTo>
                  <a:lnTo>
                    <a:pt x="3319" y="2068"/>
                  </a:lnTo>
                  <a:lnTo>
                    <a:pt x="3305" y="2101"/>
                  </a:lnTo>
                  <a:lnTo>
                    <a:pt x="3287" y="2130"/>
                  </a:lnTo>
                  <a:lnTo>
                    <a:pt x="3265" y="2156"/>
                  </a:lnTo>
                  <a:lnTo>
                    <a:pt x="3239" y="2177"/>
                  </a:lnTo>
                  <a:lnTo>
                    <a:pt x="3210" y="2196"/>
                  </a:lnTo>
                  <a:lnTo>
                    <a:pt x="3178" y="2209"/>
                  </a:lnTo>
                  <a:lnTo>
                    <a:pt x="3144" y="2218"/>
                  </a:lnTo>
                  <a:lnTo>
                    <a:pt x="3108" y="2221"/>
                  </a:lnTo>
                  <a:lnTo>
                    <a:pt x="221" y="2221"/>
                  </a:lnTo>
                  <a:lnTo>
                    <a:pt x="185" y="2218"/>
                  </a:lnTo>
                  <a:lnTo>
                    <a:pt x="151" y="2209"/>
                  </a:lnTo>
                  <a:lnTo>
                    <a:pt x="120" y="2196"/>
                  </a:lnTo>
                  <a:lnTo>
                    <a:pt x="90" y="2177"/>
                  </a:lnTo>
                  <a:lnTo>
                    <a:pt x="65" y="2156"/>
                  </a:lnTo>
                  <a:lnTo>
                    <a:pt x="42" y="2130"/>
                  </a:lnTo>
                  <a:lnTo>
                    <a:pt x="24" y="2101"/>
                  </a:lnTo>
                  <a:lnTo>
                    <a:pt x="11" y="2068"/>
                  </a:lnTo>
                  <a:lnTo>
                    <a:pt x="3" y="2034"/>
                  </a:lnTo>
                  <a:lnTo>
                    <a:pt x="0" y="1999"/>
                  </a:lnTo>
                  <a:lnTo>
                    <a:pt x="0" y="1832"/>
                  </a:lnTo>
                  <a:lnTo>
                    <a:pt x="2" y="1815"/>
                  </a:lnTo>
                  <a:lnTo>
                    <a:pt x="10" y="1799"/>
                  </a:lnTo>
                  <a:lnTo>
                    <a:pt x="22" y="1788"/>
                  </a:lnTo>
                  <a:lnTo>
                    <a:pt x="37" y="1779"/>
                  </a:lnTo>
                  <a:lnTo>
                    <a:pt x="54" y="1776"/>
                  </a:lnTo>
                  <a:lnTo>
                    <a:pt x="221" y="1776"/>
                  </a:lnTo>
                  <a:lnTo>
                    <a:pt x="221" y="222"/>
                  </a:lnTo>
                  <a:lnTo>
                    <a:pt x="224" y="186"/>
                  </a:lnTo>
                  <a:lnTo>
                    <a:pt x="233" y="152"/>
                  </a:lnTo>
                  <a:lnTo>
                    <a:pt x="246" y="121"/>
                  </a:lnTo>
                  <a:lnTo>
                    <a:pt x="264" y="92"/>
                  </a:lnTo>
                  <a:lnTo>
                    <a:pt x="287" y="66"/>
                  </a:lnTo>
                  <a:lnTo>
                    <a:pt x="313" y="43"/>
                  </a:lnTo>
                  <a:lnTo>
                    <a:pt x="342" y="25"/>
                  </a:lnTo>
                  <a:lnTo>
                    <a:pt x="373" y="12"/>
                  </a:lnTo>
                  <a:lnTo>
                    <a:pt x="407" y="3"/>
                  </a:lnTo>
                  <a:lnTo>
                    <a:pt x="4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5" name="Freeform 219"/>
            <p:cNvSpPr>
              <a:spLocks noEditPoints="1"/>
            </p:cNvSpPr>
            <p:nvPr/>
          </p:nvSpPr>
          <p:spPr bwMode="auto">
            <a:xfrm>
              <a:off x="4202" y="1249"/>
              <a:ext cx="222" cy="131"/>
            </a:xfrm>
            <a:custGeom>
              <a:avLst/>
              <a:gdLst>
                <a:gd name="T0" fmla="*/ 111 w 2443"/>
                <a:gd name="T1" fmla="*/ 111 h 1443"/>
                <a:gd name="T2" fmla="*/ 111 w 2443"/>
                <a:gd name="T3" fmla="*/ 1332 h 1443"/>
                <a:gd name="T4" fmla="*/ 2332 w 2443"/>
                <a:gd name="T5" fmla="*/ 1332 h 1443"/>
                <a:gd name="T6" fmla="*/ 2332 w 2443"/>
                <a:gd name="T7" fmla="*/ 111 h 1443"/>
                <a:gd name="T8" fmla="*/ 111 w 2443"/>
                <a:gd name="T9" fmla="*/ 111 h 1443"/>
                <a:gd name="T10" fmla="*/ 56 w 2443"/>
                <a:gd name="T11" fmla="*/ 0 h 1443"/>
                <a:gd name="T12" fmla="*/ 2388 w 2443"/>
                <a:gd name="T13" fmla="*/ 0 h 1443"/>
                <a:gd name="T14" fmla="*/ 2405 w 2443"/>
                <a:gd name="T15" fmla="*/ 3 h 1443"/>
                <a:gd name="T16" fmla="*/ 2420 w 2443"/>
                <a:gd name="T17" fmla="*/ 11 h 1443"/>
                <a:gd name="T18" fmla="*/ 2432 w 2443"/>
                <a:gd name="T19" fmla="*/ 23 h 1443"/>
                <a:gd name="T20" fmla="*/ 2441 w 2443"/>
                <a:gd name="T21" fmla="*/ 39 h 1443"/>
                <a:gd name="T22" fmla="*/ 2443 w 2443"/>
                <a:gd name="T23" fmla="*/ 56 h 1443"/>
                <a:gd name="T24" fmla="*/ 2443 w 2443"/>
                <a:gd name="T25" fmla="*/ 1388 h 1443"/>
                <a:gd name="T26" fmla="*/ 2441 w 2443"/>
                <a:gd name="T27" fmla="*/ 1406 h 1443"/>
                <a:gd name="T28" fmla="*/ 2432 w 2443"/>
                <a:gd name="T29" fmla="*/ 1420 h 1443"/>
                <a:gd name="T30" fmla="*/ 2420 w 2443"/>
                <a:gd name="T31" fmla="*/ 1433 h 1443"/>
                <a:gd name="T32" fmla="*/ 2405 w 2443"/>
                <a:gd name="T33" fmla="*/ 1441 h 1443"/>
                <a:gd name="T34" fmla="*/ 2388 w 2443"/>
                <a:gd name="T35" fmla="*/ 1443 h 1443"/>
                <a:gd name="T36" fmla="*/ 56 w 2443"/>
                <a:gd name="T37" fmla="*/ 1443 h 1443"/>
                <a:gd name="T38" fmla="*/ 39 w 2443"/>
                <a:gd name="T39" fmla="*/ 1441 h 1443"/>
                <a:gd name="T40" fmla="*/ 23 w 2443"/>
                <a:gd name="T41" fmla="*/ 1433 h 1443"/>
                <a:gd name="T42" fmla="*/ 11 w 2443"/>
                <a:gd name="T43" fmla="*/ 1420 h 1443"/>
                <a:gd name="T44" fmla="*/ 3 w 2443"/>
                <a:gd name="T45" fmla="*/ 1406 h 1443"/>
                <a:gd name="T46" fmla="*/ 0 w 2443"/>
                <a:gd name="T47" fmla="*/ 1388 h 1443"/>
                <a:gd name="T48" fmla="*/ 0 w 2443"/>
                <a:gd name="T49" fmla="*/ 56 h 1443"/>
                <a:gd name="T50" fmla="*/ 3 w 2443"/>
                <a:gd name="T51" fmla="*/ 39 h 1443"/>
                <a:gd name="T52" fmla="*/ 11 w 2443"/>
                <a:gd name="T53" fmla="*/ 23 h 1443"/>
                <a:gd name="T54" fmla="*/ 23 w 2443"/>
                <a:gd name="T55" fmla="*/ 11 h 1443"/>
                <a:gd name="T56" fmla="*/ 39 w 2443"/>
                <a:gd name="T57" fmla="*/ 3 h 1443"/>
                <a:gd name="T58" fmla="*/ 56 w 2443"/>
                <a:gd name="T59" fmla="*/ 0 h 1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443" h="1443">
                  <a:moveTo>
                    <a:pt x="111" y="111"/>
                  </a:moveTo>
                  <a:lnTo>
                    <a:pt x="111" y="1332"/>
                  </a:lnTo>
                  <a:lnTo>
                    <a:pt x="2332" y="1332"/>
                  </a:lnTo>
                  <a:lnTo>
                    <a:pt x="2332" y="111"/>
                  </a:lnTo>
                  <a:lnTo>
                    <a:pt x="111" y="111"/>
                  </a:lnTo>
                  <a:close/>
                  <a:moveTo>
                    <a:pt x="56" y="0"/>
                  </a:moveTo>
                  <a:lnTo>
                    <a:pt x="2388" y="0"/>
                  </a:lnTo>
                  <a:lnTo>
                    <a:pt x="2405" y="3"/>
                  </a:lnTo>
                  <a:lnTo>
                    <a:pt x="2420" y="11"/>
                  </a:lnTo>
                  <a:lnTo>
                    <a:pt x="2432" y="23"/>
                  </a:lnTo>
                  <a:lnTo>
                    <a:pt x="2441" y="39"/>
                  </a:lnTo>
                  <a:lnTo>
                    <a:pt x="2443" y="56"/>
                  </a:lnTo>
                  <a:lnTo>
                    <a:pt x="2443" y="1388"/>
                  </a:lnTo>
                  <a:lnTo>
                    <a:pt x="2441" y="1406"/>
                  </a:lnTo>
                  <a:lnTo>
                    <a:pt x="2432" y="1420"/>
                  </a:lnTo>
                  <a:lnTo>
                    <a:pt x="2420" y="1433"/>
                  </a:lnTo>
                  <a:lnTo>
                    <a:pt x="2405" y="1441"/>
                  </a:lnTo>
                  <a:lnTo>
                    <a:pt x="2388" y="1443"/>
                  </a:lnTo>
                  <a:lnTo>
                    <a:pt x="56" y="1443"/>
                  </a:lnTo>
                  <a:lnTo>
                    <a:pt x="39" y="1441"/>
                  </a:lnTo>
                  <a:lnTo>
                    <a:pt x="23" y="1433"/>
                  </a:lnTo>
                  <a:lnTo>
                    <a:pt x="11" y="1420"/>
                  </a:lnTo>
                  <a:lnTo>
                    <a:pt x="3" y="1406"/>
                  </a:lnTo>
                  <a:lnTo>
                    <a:pt x="0" y="1388"/>
                  </a:lnTo>
                  <a:lnTo>
                    <a:pt x="0" y="56"/>
                  </a:lnTo>
                  <a:lnTo>
                    <a:pt x="3" y="39"/>
                  </a:lnTo>
                  <a:lnTo>
                    <a:pt x="11" y="23"/>
                  </a:lnTo>
                  <a:lnTo>
                    <a:pt x="23" y="11"/>
                  </a:lnTo>
                  <a:lnTo>
                    <a:pt x="39" y="3"/>
                  </a:lnTo>
                  <a:lnTo>
                    <a:pt x="5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5560359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Strategies to Improve Credit </a:t>
            </a:r>
            <a:endParaRPr lang="en-US" dirty="0"/>
          </a:p>
        </p:txBody>
      </p:sp>
      <p:sp>
        <p:nvSpPr>
          <p:cNvPr id="3" name="Content Placeholder 2"/>
          <p:cNvSpPr>
            <a:spLocks noGrp="1"/>
          </p:cNvSpPr>
          <p:nvPr>
            <p:ph idx="1"/>
          </p:nvPr>
        </p:nvSpPr>
        <p:spPr/>
        <p:txBody>
          <a:bodyPr>
            <a:noAutofit/>
          </a:bodyPr>
          <a:lstStyle/>
          <a:p>
            <a:pPr lvl="0">
              <a:spcBef>
                <a:spcPts val="2400"/>
              </a:spcBef>
            </a:pPr>
            <a:r>
              <a:rPr lang="en-US" dirty="0"/>
              <a:t>Use less than 30 percent of your available credit.</a:t>
            </a:r>
          </a:p>
          <a:p>
            <a:pPr lvl="0">
              <a:spcBef>
                <a:spcPts val="2400"/>
              </a:spcBef>
            </a:pPr>
            <a:r>
              <a:rPr lang="en-US" dirty="0"/>
              <a:t>Do NOT max out your credit card(s).</a:t>
            </a:r>
          </a:p>
          <a:p>
            <a:pPr lvl="0">
              <a:spcBef>
                <a:spcPts val="2400"/>
              </a:spcBef>
            </a:pPr>
            <a:r>
              <a:rPr lang="en-US" dirty="0"/>
              <a:t>Pay your bills on time.</a:t>
            </a:r>
          </a:p>
          <a:p>
            <a:pPr lvl="0">
              <a:spcBef>
                <a:spcPts val="2400"/>
              </a:spcBef>
            </a:pPr>
            <a:r>
              <a:rPr lang="en-US" dirty="0"/>
              <a:t>Pay off your credit card bills each month in full, if possible.</a:t>
            </a:r>
          </a:p>
          <a:p>
            <a:pPr lvl="0">
              <a:spcBef>
                <a:spcPts val="2400"/>
              </a:spcBef>
            </a:pPr>
            <a:r>
              <a:rPr lang="en-US" dirty="0"/>
              <a:t>Pay off your loans on time.</a:t>
            </a:r>
          </a:p>
          <a:p>
            <a:pPr lvl="0">
              <a:spcBef>
                <a:spcPts val="2400"/>
              </a:spcBef>
            </a:pPr>
            <a:r>
              <a:rPr lang="en-US" dirty="0"/>
              <a:t>Do not apply for multiple loans and credit cards at the same time.</a:t>
            </a:r>
          </a:p>
          <a:p>
            <a:pPr lvl="0">
              <a:spcBef>
                <a:spcPts val="2400"/>
              </a:spcBef>
            </a:pPr>
            <a:r>
              <a:rPr lang="en-US" dirty="0"/>
              <a:t>Make a financial plan or a debt-management plan to reduce debt.</a:t>
            </a:r>
          </a:p>
          <a:p>
            <a:pPr lvl="0">
              <a:spcBef>
                <a:spcPts val="2400"/>
              </a:spcBef>
            </a:pPr>
            <a:r>
              <a:rPr lang="en-US" dirty="0"/>
              <a:t>Create and follow a monthly budget.</a:t>
            </a:r>
          </a:p>
          <a:p>
            <a:pPr lvl="0">
              <a:spcBef>
                <a:spcPts val="2400"/>
              </a:spcBef>
            </a:pPr>
            <a:r>
              <a:rPr lang="en-US" dirty="0"/>
              <a:t>Review your credit report for accuracy.</a:t>
            </a:r>
          </a:p>
        </p:txBody>
      </p:sp>
      <p:sp>
        <p:nvSpPr>
          <p:cNvPr id="4" name="Slide Number Placeholder 3"/>
          <p:cNvSpPr>
            <a:spLocks noGrp="1"/>
          </p:cNvSpPr>
          <p:nvPr>
            <p:ph type="sldNum" idx="4294967295"/>
          </p:nvPr>
        </p:nvSpPr>
        <p:spPr>
          <a:xfrm>
            <a:off x="7010400" y="6356350"/>
            <a:ext cx="2133600" cy="365125"/>
          </a:xfrm>
          <a:prstGeom prst="rect">
            <a:avLst/>
          </a:prstGeom>
        </p:spPr>
        <p:txBody>
          <a:bodyPr/>
          <a:lstStyle/>
          <a:p>
            <a:pPr marL="0" marR="0" lvl="0" indent="0" algn="r" rtl="0">
              <a:spcBef>
                <a:spcPts val="0"/>
              </a:spcBef>
              <a:buSzPct val="25000"/>
              <a:buNone/>
            </a:pPr>
            <a:fld id="{00000000-1234-1234-1234-123412341234}" type="slidenum">
              <a:rPr lang="en-US" sz="1000" b="0" i="0" u="none" strike="noStrike" cap="none" smtClean="0">
                <a:solidFill>
                  <a:schemeClr val="lt1"/>
                </a:solidFill>
                <a:latin typeface="Arial"/>
                <a:ea typeface="Arial"/>
                <a:cs typeface="Arial"/>
                <a:sym typeface="Arial"/>
              </a:rPr>
              <a:t>21</a:t>
            </a:fld>
            <a:endParaRPr lang="en-US" sz="1000" b="0" i="0" u="none" strike="noStrike" cap="none" dirty="0">
              <a:solidFill>
                <a:schemeClr val="lt1"/>
              </a:solidFill>
              <a:latin typeface="Arial"/>
              <a:ea typeface="Arial"/>
              <a:cs typeface="Arial"/>
              <a:sym typeface="Arial"/>
            </a:endParaRPr>
          </a:p>
        </p:txBody>
      </p:sp>
      <p:pic>
        <p:nvPicPr>
          <p:cNvPr id="6" name="Picture 5">
            <a:extLst>
              <a:ext uri="{FF2B5EF4-FFF2-40B4-BE49-F238E27FC236}">
                <a16:creationId xmlns:a16="http://schemas.microsoft.com/office/drawing/2014/main" id="{81DD9920-9AEF-488E-AC50-F54514F14D72}"/>
              </a:ext>
            </a:extLst>
          </p:cNvPr>
          <p:cNvPicPr>
            <a:picLocks noChangeAspect="1"/>
          </p:cNvPicPr>
          <p:nvPr/>
        </p:nvPicPr>
        <p:blipFill rotWithShape="1">
          <a:blip r:embed="rId2"/>
          <a:srcRect l="8502" r="8502"/>
          <a:stretch/>
        </p:blipFill>
        <p:spPr>
          <a:xfrm>
            <a:off x="6191789" y="0"/>
            <a:ext cx="2952212" cy="3557023"/>
          </a:xfrm>
          <a:prstGeom prst="rect">
            <a:avLst/>
          </a:prstGeom>
        </p:spPr>
      </p:pic>
    </p:spTree>
    <p:extLst>
      <p:ext uri="{BB962C8B-B14F-4D97-AF65-F5344CB8AC3E}">
        <p14:creationId xmlns:p14="http://schemas.microsoft.com/office/powerpoint/2010/main" val="14019980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0" name="Rectangle 9"/>
          <p:cNvSpPr/>
          <p:nvPr/>
        </p:nvSpPr>
        <p:spPr>
          <a:xfrm>
            <a:off x="0" y="0"/>
            <a:ext cx="457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614363" y="2313326"/>
            <a:ext cx="3343275" cy="3343275"/>
          </a:xfrm>
          <a:prstGeom prst="ellipse">
            <a:avLst/>
          </a:prstGeom>
          <a:solidFill>
            <a:srgbClr val="FFFFFF">
              <a:alpha val="1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Shape 135"/>
          <p:cNvSpPr txBox="1">
            <a:spLocks noGrp="1"/>
          </p:cNvSpPr>
          <p:nvPr>
            <p:ph type="title" idx="4294967295"/>
          </p:nvPr>
        </p:nvSpPr>
        <p:spPr>
          <a:xfrm>
            <a:off x="447675" y="979488"/>
            <a:ext cx="3676650" cy="790575"/>
          </a:xfrm>
          <a:prstGeom prst="rect">
            <a:avLst/>
          </a:prstGeom>
          <a:noFill/>
          <a:ln>
            <a:noFill/>
          </a:ln>
        </p:spPr>
        <p:txBody>
          <a:bodyPr lIns="91425" tIns="45700" rIns="91425" bIns="45700" anchor="t" anchorCtr="0">
            <a:noAutofit/>
          </a:bodyPr>
          <a:lstStyle/>
          <a:p>
            <a:pPr lvl="0" algn="ctr">
              <a:lnSpc>
                <a:spcPct val="80000"/>
              </a:lnSpc>
              <a:buSzPct val="25000"/>
            </a:pPr>
            <a:r>
              <a:rPr lang="en-US" sz="5400" b="0" dirty="0">
                <a:solidFill>
                  <a:schemeClr val="bg1"/>
                </a:solidFill>
              </a:rPr>
              <a:t>Summary</a:t>
            </a:r>
            <a:endParaRPr lang="en-US" sz="5400" b="0" i="0" u="none" strike="noStrike" cap="none" dirty="0">
              <a:solidFill>
                <a:schemeClr val="bg1"/>
              </a:solidFill>
              <a:sym typeface="Helvetica Neue"/>
            </a:endParaRPr>
          </a:p>
        </p:txBody>
      </p:sp>
      <p:sp>
        <p:nvSpPr>
          <p:cNvPr id="136" name="Shape 136"/>
          <p:cNvSpPr txBox="1">
            <a:spLocks noGrp="1"/>
          </p:cNvSpPr>
          <p:nvPr>
            <p:ph type="body" idx="4294967295"/>
          </p:nvPr>
        </p:nvSpPr>
        <p:spPr>
          <a:xfrm>
            <a:off x="4960457" y="2036763"/>
            <a:ext cx="3735387" cy="3600450"/>
          </a:xfrm>
          <a:prstGeom prst="rect">
            <a:avLst/>
          </a:prstGeom>
          <a:noFill/>
          <a:ln>
            <a:noFill/>
          </a:ln>
        </p:spPr>
        <p:txBody>
          <a:bodyPr lIns="91425" tIns="45700" rIns="91425" bIns="45700" anchor="t" anchorCtr="0">
            <a:noAutofit/>
          </a:bodyPr>
          <a:lstStyle/>
          <a:p>
            <a:pPr marL="342900" indent="-342900">
              <a:spcBef>
                <a:spcPts val="0"/>
              </a:spcBef>
              <a:spcAft>
                <a:spcPts val="1800"/>
              </a:spcAft>
              <a:buAutoNum type="arabicParenR"/>
            </a:pPr>
            <a:r>
              <a:rPr lang="en-US" sz="1600" b="0" dirty="0">
                <a:ea typeface="+mn-lt"/>
                <a:cs typeface="+mn-lt"/>
              </a:rPr>
              <a:t>It is important to review your </a:t>
            </a:r>
            <a:r>
              <a:rPr lang="en-US" sz="1600" dirty="0">
                <a:ea typeface="+mn-lt"/>
                <a:cs typeface="+mn-lt"/>
              </a:rPr>
              <a:t>credit reports </a:t>
            </a:r>
            <a:r>
              <a:rPr lang="en-US" sz="1600" b="0" dirty="0">
                <a:ea typeface="+mn-lt"/>
                <a:cs typeface="+mn-lt"/>
              </a:rPr>
              <a:t>regularly. You can </a:t>
            </a:r>
            <a:r>
              <a:rPr lang="en-US" sz="1600" dirty="0">
                <a:ea typeface="+mn-lt"/>
                <a:cs typeface="+mn-lt"/>
              </a:rPr>
              <a:t>request them </a:t>
            </a:r>
            <a:r>
              <a:rPr lang="en-US" sz="1600" b="0" dirty="0">
                <a:ea typeface="+mn-lt"/>
                <a:cs typeface="+mn-lt"/>
              </a:rPr>
              <a:t>for free from </a:t>
            </a:r>
            <a:r>
              <a:rPr lang="en-US" sz="1600" dirty="0" err="1">
                <a:ea typeface="+mn-lt"/>
                <a:cs typeface="+mn-lt"/>
              </a:rPr>
              <a:t>annualcreditreport</a:t>
            </a:r>
            <a:r>
              <a:rPr lang="en-US" sz="1600" b="0" dirty="0" err="1">
                <a:ea typeface="+mn-lt"/>
                <a:cs typeface="+mn-lt"/>
              </a:rPr>
              <a:t>.</a:t>
            </a:r>
            <a:r>
              <a:rPr lang="en-US" sz="1600" dirty="0" err="1">
                <a:ea typeface="+mn-lt"/>
                <a:cs typeface="+mn-lt"/>
              </a:rPr>
              <a:t>com</a:t>
            </a:r>
            <a:r>
              <a:rPr lang="en-US" sz="1600" dirty="0">
                <a:ea typeface="+mn-lt"/>
                <a:cs typeface="+mn-lt"/>
              </a:rPr>
              <a:t>.</a:t>
            </a:r>
            <a:endParaRPr lang="en-US" dirty="0"/>
          </a:p>
          <a:p>
            <a:pPr marL="342900" indent="-342900">
              <a:spcBef>
                <a:spcPts val="0"/>
              </a:spcBef>
              <a:spcAft>
                <a:spcPts val="1800"/>
              </a:spcAft>
              <a:buClr>
                <a:schemeClr val="accent1"/>
              </a:buClr>
              <a:buFont typeface="+mj-lt"/>
              <a:buAutoNum type="arabicParenR"/>
            </a:pPr>
            <a:r>
              <a:rPr lang="en-US" sz="1600" b="0" dirty="0">
                <a:solidFill>
                  <a:schemeClr val="accent2"/>
                </a:solidFill>
                <a:cs typeface="Arial"/>
              </a:rPr>
              <a:t>Your credit score is a reflection of your debt-management practices.</a:t>
            </a:r>
          </a:p>
          <a:p>
            <a:pPr marL="342900" indent="-342900">
              <a:spcBef>
                <a:spcPts val="0"/>
              </a:spcBef>
              <a:spcAft>
                <a:spcPts val="1800"/>
              </a:spcAft>
              <a:buClr>
                <a:schemeClr val="accent1"/>
              </a:buClr>
              <a:buFont typeface="+mj-lt"/>
              <a:buAutoNum type="arabicParenR"/>
            </a:pPr>
            <a:r>
              <a:rPr lang="en-US" sz="1600" b="0" dirty="0">
                <a:solidFill>
                  <a:schemeClr val="accent2"/>
                </a:solidFill>
                <a:cs typeface="Arial"/>
              </a:rPr>
              <a:t>You should always pay your bills on time and should not default on loans. </a:t>
            </a:r>
          </a:p>
          <a:p>
            <a:pPr marL="342900" indent="-342900">
              <a:spcBef>
                <a:spcPts val="0"/>
              </a:spcBef>
              <a:spcAft>
                <a:spcPts val="1800"/>
              </a:spcAft>
              <a:buClr>
                <a:schemeClr val="accent1"/>
              </a:buClr>
              <a:buFont typeface="+mj-lt"/>
              <a:buAutoNum type="arabicParenR"/>
            </a:pPr>
            <a:r>
              <a:rPr lang="en-US" sz="1600" b="0" dirty="0">
                <a:solidFill>
                  <a:schemeClr val="accent2"/>
                </a:solidFill>
                <a:cs typeface="Arial"/>
              </a:rPr>
              <a:t>It is possible to repair bad credit by managing debt and credit responsibly.</a:t>
            </a:r>
          </a:p>
        </p:txBody>
      </p:sp>
      <p:sp>
        <p:nvSpPr>
          <p:cNvPr id="5" name="Rectangle 4"/>
          <p:cNvSpPr/>
          <p:nvPr/>
        </p:nvSpPr>
        <p:spPr>
          <a:xfrm>
            <a:off x="4960457" y="836396"/>
            <a:ext cx="3583469" cy="830997"/>
          </a:xfrm>
          <a:prstGeom prst="rect">
            <a:avLst/>
          </a:prstGeom>
        </p:spPr>
        <p:txBody>
          <a:bodyPr wrap="square" anchor="b">
            <a:spAutoFit/>
          </a:bodyPr>
          <a:lstStyle/>
          <a:p>
            <a:pPr lvl="0">
              <a:spcBef>
                <a:spcPts val="400"/>
              </a:spcBef>
              <a:spcAft>
                <a:spcPts val="600"/>
              </a:spcAft>
              <a:buClr>
                <a:srgbClr val="262626"/>
              </a:buClr>
            </a:pPr>
            <a:r>
              <a:rPr lang="en-US" sz="2400" dirty="0">
                <a:solidFill>
                  <a:schemeClr val="accent2"/>
                </a:solidFill>
                <a:latin typeface="+mn-lt"/>
                <a:sym typeface="Helvetica Neue"/>
              </a:rPr>
              <a:t>Today you have </a:t>
            </a:r>
            <a:br>
              <a:rPr lang="en-US" sz="2400" dirty="0">
                <a:solidFill>
                  <a:schemeClr val="accent2"/>
                </a:solidFill>
                <a:latin typeface="+mn-lt"/>
                <a:sym typeface="Helvetica Neue"/>
              </a:rPr>
            </a:br>
            <a:r>
              <a:rPr lang="en-US" sz="2400" dirty="0">
                <a:solidFill>
                  <a:schemeClr val="accent2"/>
                </a:solidFill>
                <a:latin typeface="+mn-lt"/>
                <a:sym typeface="Helvetica Neue"/>
              </a:rPr>
              <a:t>learned the following:</a:t>
            </a:r>
          </a:p>
        </p:txBody>
      </p:sp>
      <p:sp>
        <p:nvSpPr>
          <p:cNvPr id="16" name="Rectangle 15"/>
          <p:cNvSpPr/>
          <p:nvPr/>
        </p:nvSpPr>
        <p:spPr>
          <a:xfrm>
            <a:off x="1830384" y="1904823"/>
            <a:ext cx="911232" cy="571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p:cNvCxnSpPr/>
          <p:nvPr/>
        </p:nvCxnSpPr>
        <p:spPr>
          <a:xfrm>
            <a:off x="5067300" y="1718763"/>
            <a:ext cx="4076700" cy="0"/>
          </a:xfrm>
          <a:prstGeom prst="line">
            <a:avLst/>
          </a:prstGeom>
          <a:ln w="19050">
            <a:solidFill>
              <a:schemeClr val="accent2">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3" name="Oval 2"/>
          <p:cNvSpPr/>
          <p:nvPr/>
        </p:nvSpPr>
        <p:spPr>
          <a:xfrm>
            <a:off x="771525" y="2470488"/>
            <a:ext cx="3028950" cy="30289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Shape 182"/>
          <p:cNvPicPr preferRelativeResize="0"/>
          <p:nvPr/>
        </p:nvPicPr>
        <p:blipFill rotWithShape="1">
          <a:blip r:embed="rId3">
            <a:alphaModFix/>
          </a:blip>
          <a:srcRect/>
          <a:stretch/>
        </p:blipFill>
        <p:spPr>
          <a:xfrm>
            <a:off x="949029" y="2722463"/>
            <a:ext cx="2673942" cy="2644928"/>
          </a:xfrm>
          <a:prstGeom prst="rect">
            <a:avLst/>
          </a:prstGeom>
          <a:noFill/>
          <a:ln>
            <a:noFill/>
          </a:ln>
        </p:spPr>
      </p:pic>
      <p:sp>
        <p:nvSpPr>
          <p:cNvPr id="11" name="TextBox 10">
            <a:extLst>
              <a:ext uri="{FF2B5EF4-FFF2-40B4-BE49-F238E27FC236}">
                <a16:creationId xmlns:a16="http://schemas.microsoft.com/office/drawing/2014/main" id="{5EC2A502-49D8-8A40-B6B0-901CE17BE036}"/>
              </a:ext>
            </a:extLst>
          </p:cNvPr>
          <p:cNvSpPr txBox="1"/>
          <p:nvPr/>
        </p:nvSpPr>
        <p:spPr>
          <a:xfrm>
            <a:off x="248767" y="6237134"/>
            <a:ext cx="1821332" cy="246221"/>
          </a:xfrm>
          <a:prstGeom prst="rect">
            <a:avLst/>
          </a:prstGeom>
          <a:noFill/>
        </p:spPr>
        <p:txBody>
          <a:bodyPr wrap="none" rtlCol="0">
            <a:spAutoFit/>
          </a:bodyPr>
          <a:lstStyle/>
          <a:p>
            <a:r>
              <a:rPr lang="en-US" sz="1000" dirty="0">
                <a:solidFill>
                  <a:schemeClr val="bg1"/>
                </a:solidFill>
              </a:rPr>
              <a:t>Copyright 2020 EVERFI, Inc.</a:t>
            </a:r>
          </a:p>
        </p:txBody>
      </p:sp>
    </p:spTree>
    <p:extLst>
      <p:ext uri="{BB962C8B-B14F-4D97-AF65-F5344CB8AC3E}">
        <p14:creationId xmlns:p14="http://schemas.microsoft.com/office/powerpoint/2010/main" val="11747950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54A040C-19CE-C44E-883B-D1A5EE769D90}"/>
              </a:ext>
            </a:extLst>
          </p:cNvPr>
          <p:cNvSpPr txBox="1"/>
          <p:nvPr/>
        </p:nvSpPr>
        <p:spPr>
          <a:xfrm>
            <a:off x="383059" y="1522389"/>
            <a:ext cx="8377882" cy="3693319"/>
          </a:xfrm>
          <a:prstGeom prst="rect">
            <a:avLst/>
          </a:prstGeom>
          <a:noFill/>
        </p:spPr>
        <p:txBody>
          <a:bodyPr wrap="square" rtlCol="0">
            <a:spAutoFit/>
          </a:bodyPr>
          <a:lstStyle/>
          <a:p>
            <a:r>
              <a:rPr lang="en-US" sz="1800" dirty="0">
                <a:latin typeface="Gill Sans MT" panose="020B0502020104020203" pitchFamily="34" charset="77"/>
              </a:rPr>
              <a:t>PNC is a registered service mark of The PNC Financial Services Group, Inc. (“PNC”).  All loans are provided by PNC Bank, National Association, a subsidiary of PNC, and are subject to credit approval and property appraisal.</a:t>
            </a:r>
          </a:p>
          <a:p>
            <a:endParaRPr lang="en-US" sz="1800" dirty="0">
              <a:latin typeface="Gill Sans MT" panose="020B0502020104020203" pitchFamily="34" charset="77"/>
            </a:endParaRPr>
          </a:p>
          <a:p>
            <a:r>
              <a:rPr lang="en-US" sz="1800" dirty="0">
                <a:latin typeface="Gill Sans MT" panose="020B0502020104020203" pitchFamily="34" charset="77"/>
              </a:rPr>
              <a:t>These articles are for general information purposes only and are not intended to provide legal, tax, accounting or financial advice. PNC urges its customers to do independent research and to consult with financial and legal professionals before making any financial decisions. The content, accuracy, opinions expressed and links provided by these resources are not investigated, verified, monitored or endorsed by PNC.</a:t>
            </a:r>
          </a:p>
          <a:p>
            <a:endParaRPr lang="en-US" sz="1800" dirty="0">
              <a:latin typeface="Gill Sans MT" panose="020B0502020104020203" pitchFamily="34" charset="77"/>
            </a:endParaRPr>
          </a:p>
          <a:p>
            <a:r>
              <a:rPr lang="en-US" sz="1800" dirty="0">
                <a:latin typeface="Gill Sans MT" panose="020B0502020104020203" pitchFamily="34" charset="77"/>
              </a:rPr>
              <a:t>©2020 The PNC Financial Services Group, Inc. All rights reserved.  Bank deposit products and services provided by PNC Bank, National Association. </a:t>
            </a:r>
            <a:r>
              <a:rPr lang="en-US" sz="1800" b="1" dirty="0">
                <a:latin typeface="Gill Sans MT" panose="020B0502020104020203" pitchFamily="34" charset="77"/>
              </a:rPr>
              <a:t>Member FDIC.   </a:t>
            </a:r>
            <a:endParaRPr lang="en-US" sz="1800" dirty="0">
              <a:latin typeface="Gill Sans MT" panose="020B0502020104020203" pitchFamily="34" charset="77"/>
            </a:endParaRPr>
          </a:p>
          <a:p>
            <a:endParaRPr lang="en-US" sz="1800" dirty="0">
              <a:latin typeface="Gill Sans MT" panose="020B0502020104020203" pitchFamily="34" charset="77"/>
            </a:endParaRPr>
          </a:p>
        </p:txBody>
      </p:sp>
    </p:spTree>
    <p:extLst>
      <p:ext uri="{BB962C8B-B14F-4D97-AF65-F5344CB8AC3E}">
        <p14:creationId xmlns:p14="http://schemas.microsoft.com/office/powerpoint/2010/main" val="35012527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67" name="Rectangle 66"/>
          <p:cNvSpPr/>
          <p:nvPr/>
        </p:nvSpPr>
        <p:spPr>
          <a:xfrm>
            <a:off x="0" y="4152199"/>
            <a:ext cx="9144000" cy="851879"/>
          </a:xfrm>
          <a:prstGeom prst="rect">
            <a:avLst/>
          </a:prstGeom>
          <a:solidFill>
            <a:srgbClr val="333E48">
              <a:alpha val="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Shape 143"/>
          <p:cNvSpPr txBox="1">
            <a:spLocks noGrp="1"/>
          </p:cNvSpPr>
          <p:nvPr>
            <p:ph type="title"/>
          </p:nvPr>
        </p:nvSpPr>
        <p:spPr/>
        <p:txBody>
          <a:bodyPr/>
          <a:lstStyle/>
          <a:p>
            <a:r>
              <a:rPr lang="en-US" dirty="0">
                <a:sym typeface="Arial"/>
              </a:rPr>
              <a:t>What Is a Credit Score?</a:t>
            </a:r>
            <a:endParaRPr lang="en-US" dirty="0"/>
          </a:p>
        </p:txBody>
      </p:sp>
      <p:sp>
        <p:nvSpPr>
          <p:cNvPr id="7" name="Shape 162"/>
          <p:cNvSpPr txBox="1">
            <a:spLocks/>
          </p:cNvSpPr>
          <p:nvPr/>
        </p:nvSpPr>
        <p:spPr>
          <a:xfrm>
            <a:off x="352018" y="1092852"/>
            <a:ext cx="8283665" cy="749345"/>
          </a:xfrm>
          <a:prstGeom prst="rect">
            <a:avLst/>
          </a:prstGeom>
          <a:noFill/>
          <a:ln>
            <a:noFill/>
          </a:ln>
        </p:spPr>
        <p:txBody>
          <a:bodyPr lIns="91425" tIns="45700" rIns="91425" bIns="45700" anchor="t" anchorCtr="0">
            <a:noAutofit/>
          </a:bodyPr>
          <a:lstStyle>
            <a:defPPr marR="0" lvl="0" algn="l" rtl="0">
              <a:lnSpc>
                <a:spcPct val="100000"/>
              </a:lnSpc>
              <a:spcBef>
                <a:spcPts val="0"/>
              </a:spcBef>
              <a:spcAft>
                <a:spcPts val="0"/>
              </a:spcAft>
            </a:defPPr>
            <a:lvl1pPr marL="0" marR="0" lvl="0" indent="0" algn="l" rtl="0">
              <a:lnSpc>
                <a:spcPct val="100000"/>
              </a:lnSpc>
              <a:spcBef>
                <a:spcPts val="400"/>
              </a:spcBef>
              <a:spcAft>
                <a:spcPts val="0"/>
              </a:spcAft>
              <a:buClr>
                <a:srgbClr val="262626"/>
              </a:buClr>
              <a:buFont typeface="Helvetica Neue"/>
              <a:buNone/>
              <a:defRPr sz="2000" b="1" i="0" u="none" strike="noStrike" cap="none">
                <a:solidFill>
                  <a:srgbClr val="262626"/>
                </a:solidFill>
                <a:latin typeface="Helvetica Neue"/>
                <a:ea typeface="Helvetica Neue"/>
                <a:cs typeface="Helvetica Neue"/>
                <a:sym typeface="Helvetica Neue"/>
              </a:defRPr>
            </a:lvl1pPr>
            <a:lvl2pPr marL="0" marR="0" lvl="1" indent="0" algn="l" rtl="0">
              <a:lnSpc>
                <a:spcPct val="120000"/>
              </a:lnSpc>
              <a:spcBef>
                <a:spcPts val="360"/>
              </a:spcBef>
              <a:spcAft>
                <a:spcPts val="0"/>
              </a:spcAft>
              <a:buClr>
                <a:srgbClr val="7F7F7F"/>
              </a:buClr>
              <a:buFont typeface="Helvetica Neue"/>
              <a:buNone/>
              <a:defRPr sz="1800" b="0" i="0" u="none" strike="noStrike" cap="none">
                <a:solidFill>
                  <a:srgbClr val="7F7F7F"/>
                </a:solidFill>
                <a:latin typeface="Helvetica Neue"/>
                <a:ea typeface="Helvetica Neue"/>
                <a:cs typeface="Helvetica Neue"/>
                <a:sym typeface="Helvetica Neue"/>
              </a:defRPr>
            </a:lvl2pPr>
            <a:lvl3pPr marL="1588" marR="0" lvl="2" indent="-1588" algn="l" rtl="0">
              <a:lnSpc>
                <a:spcPct val="100000"/>
              </a:lnSpc>
              <a:spcBef>
                <a:spcPts val="360"/>
              </a:spcBef>
              <a:spcAft>
                <a:spcPts val="0"/>
              </a:spcAft>
              <a:buClr>
                <a:srgbClr val="7F7F7F"/>
              </a:buClr>
              <a:buFont typeface="Helvetica Neue"/>
              <a:buNone/>
              <a:defRPr sz="1800" b="0" i="0" u="none" strike="noStrike" cap="none">
                <a:solidFill>
                  <a:srgbClr val="7F7F7F"/>
                </a:solidFill>
                <a:latin typeface="Helvetica Neue"/>
                <a:ea typeface="Helvetica Neue"/>
                <a:cs typeface="Helvetica Neue"/>
                <a:sym typeface="Helvetica Neue"/>
              </a:defRPr>
            </a:lvl3pPr>
            <a:lvl4pPr marL="1588" marR="0" lvl="3" indent="-1588" algn="l" rtl="0">
              <a:lnSpc>
                <a:spcPct val="100000"/>
              </a:lnSpc>
              <a:spcBef>
                <a:spcPts val="280"/>
              </a:spcBef>
              <a:spcAft>
                <a:spcPts val="0"/>
              </a:spcAft>
              <a:buClr>
                <a:srgbClr val="7F7F7F"/>
              </a:buClr>
              <a:buFont typeface="Helvetica Neue"/>
              <a:buNone/>
              <a:defRPr sz="1400" b="1" i="0" u="none" strike="noStrike" cap="none">
                <a:solidFill>
                  <a:srgbClr val="7F7F7F"/>
                </a:solidFill>
                <a:latin typeface="Helvetica Neue"/>
                <a:ea typeface="Helvetica Neue"/>
                <a:cs typeface="Helvetica Neue"/>
                <a:sym typeface="Helvetica Neue"/>
              </a:defRPr>
            </a:lvl4pPr>
            <a:lvl5pPr marL="3175" marR="0" lvl="4" indent="-3175" algn="l" rtl="0">
              <a:lnSpc>
                <a:spcPct val="100000"/>
              </a:lnSpc>
              <a:spcBef>
                <a:spcPts val="280"/>
              </a:spcBef>
              <a:spcAft>
                <a:spcPts val="0"/>
              </a:spcAft>
              <a:buClr>
                <a:srgbClr val="7F7F7F"/>
              </a:buClr>
              <a:buFont typeface="Helvetica Neue"/>
              <a:buNone/>
              <a:defRPr sz="1400" b="0" i="0" u="none" strike="noStrike" cap="none">
                <a:solidFill>
                  <a:srgbClr val="7F7F7F"/>
                </a:solidFill>
                <a:latin typeface="Helvetica Neue"/>
                <a:ea typeface="Helvetica Neue"/>
                <a:cs typeface="Helvetica Neue"/>
                <a:sym typeface="Helvetica Neue"/>
              </a:defRPr>
            </a:lvl5pPr>
            <a:lvl6pPr marL="2514600" marR="0" lvl="5"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r>
              <a:rPr lang="en-US" b="0" dirty="0">
                <a:solidFill>
                  <a:schemeClr val="accent2"/>
                </a:solidFill>
                <a:latin typeface="+mn-lt"/>
                <a:cs typeface="Arial"/>
              </a:rPr>
              <a:t>A credit score is a three-digit rating that tells a lender </a:t>
            </a:r>
            <a:br>
              <a:rPr lang="en-US" b="0" dirty="0">
                <a:solidFill>
                  <a:schemeClr val="accent2"/>
                </a:solidFill>
                <a:latin typeface="+mn-lt"/>
                <a:cs typeface="Arial"/>
              </a:rPr>
            </a:br>
            <a:r>
              <a:rPr lang="en-US" b="0" dirty="0">
                <a:solidFill>
                  <a:schemeClr val="accent2"/>
                </a:solidFill>
                <a:latin typeface="+mn-lt"/>
                <a:cs typeface="Arial"/>
              </a:rPr>
              <a:t>how likely you are to repay debt. </a:t>
            </a:r>
          </a:p>
        </p:txBody>
      </p:sp>
      <p:sp>
        <p:nvSpPr>
          <p:cNvPr id="9" name="Shape 162"/>
          <p:cNvSpPr txBox="1">
            <a:spLocks/>
          </p:cNvSpPr>
          <p:nvPr/>
        </p:nvSpPr>
        <p:spPr>
          <a:xfrm>
            <a:off x="1174149" y="5274774"/>
            <a:ext cx="5039247" cy="838979"/>
          </a:xfrm>
          <a:prstGeom prst="rect">
            <a:avLst/>
          </a:prstGeom>
          <a:noFill/>
          <a:ln>
            <a:noFill/>
          </a:ln>
        </p:spPr>
        <p:txBody>
          <a:bodyPr lIns="91425" tIns="45700" rIns="91425" bIns="45700" anchor="t" anchorCtr="0">
            <a:noAutofit/>
          </a:bodyPr>
          <a:lstStyle>
            <a:defPPr marR="0" lvl="0" algn="l" rtl="0">
              <a:lnSpc>
                <a:spcPct val="100000"/>
              </a:lnSpc>
              <a:spcBef>
                <a:spcPts val="0"/>
              </a:spcBef>
              <a:spcAft>
                <a:spcPts val="0"/>
              </a:spcAft>
            </a:defPPr>
            <a:lvl1pPr marL="0" marR="0" lvl="0" indent="0" algn="l" rtl="0">
              <a:lnSpc>
                <a:spcPct val="100000"/>
              </a:lnSpc>
              <a:spcBef>
                <a:spcPts val="400"/>
              </a:spcBef>
              <a:spcAft>
                <a:spcPts val="0"/>
              </a:spcAft>
              <a:buClr>
                <a:srgbClr val="262626"/>
              </a:buClr>
              <a:buFont typeface="Helvetica Neue"/>
              <a:buNone/>
              <a:defRPr sz="2000" b="1" i="0" u="none" strike="noStrike" cap="none">
                <a:solidFill>
                  <a:srgbClr val="262626"/>
                </a:solidFill>
                <a:latin typeface="Helvetica Neue"/>
                <a:ea typeface="Helvetica Neue"/>
                <a:cs typeface="Helvetica Neue"/>
                <a:sym typeface="Helvetica Neue"/>
              </a:defRPr>
            </a:lvl1pPr>
            <a:lvl2pPr marL="0" marR="0" lvl="1" indent="0" algn="l" rtl="0">
              <a:lnSpc>
                <a:spcPct val="120000"/>
              </a:lnSpc>
              <a:spcBef>
                <a:spcPts val="360"/>
              </a:spcBef>
              <a:spcAft>
                <a:spcPts val="0"/>
              </a:spcAft>
              <a:buClr>
                <a:srgbClr val="7F7F7F"/>
              </a:buClr>
              <a:buFont typeface="Helvetica Neue"/>
              <a:buNone/>
              <a:defRPr sz="1800" b="0" i="0" u="none" strike="noStrike" cap="none">
                <a:solidFill>
                  <a:srgbClr val="7F7F7F"/>
                </a:solidFill>
                <a:latin typeface="Helvetica Neue"/>
                <a:ea typeface="Helvetica Neue"/>
                <a:cs typeface="Helvetica Neue"/>
                <a:sym typeface="Helvetica Neue"/>
              </a:defRPr>
            </a:lvl2pPr>
            <a:lvl3pPr marL="1588" marR="0" lvl="2" indent="-1588" algn="l" rtl="0">
              <a:lnSpc>
                <a:spcPct val="100000"/>
              </a:lnSpc>
              <a:spcBef>
                <a:spcPts val="360"/>
              </a:spcBef>
              <a:spcAft>
                <a:spcPts val="0"/>
              </a:spcAft>
              <a:buClr>
                <a:srgbClr val="7F7F7F"/>
              </a:buClr>
              <a:buFont typeface="Helvetica Neue"/>
              <a:buNone/>
              <a:defRPr sz="1800" b="0" i="0" u="none" strike="noStrike" cap="none">
                <a:solidFill>
                  <a:srgbClr val="7F7F7F"/>
                </a:solidFill>
                <a:latin typeface="Helvetica Neue"/>
                <a:ea typeface="Helvetica Neue"/>
                <a:cs typeface="Helvetica Neue"/>
                <a:sym typeface="Helvetica Neue"/>
              </a:defRPr>
            </a:lvl3pPr>
            <a:lvl4pPr marL="1588" marR="0" lvl="3" indent="-1588" algn="l" rtl="0">
              <a:lnSpc>
                <a:spcPct val="100000"/>
              </a:lnSpc>
              <a:spcBef>
                <a:spcPts val="280"/>
              </a:spcBef>
              <a:spcAft>
                <a:spcPts val="0"/>
              </a:spcAft>
              <a:buClr>
                <a:srgbClr val="7F7F7F"/>
              </a:buClr>
              <a:buFont typeface="Helvetica Neue"/>
              <a:buNone/>
              <a:defRPr sz="1400" b="1" i="0" u="none" strike="noStrike" cap="none">
                <a:solidFill>
                  <a:srgbClr val="7F7F7F"/>
                </a:solidFill>
                <a:latin typeface="Helvetica Neue"/>
                <a:ea typeface="Helvetica Neue"/>
                <a:cs typeface="Helvetica Neue"/>
                <a:sym typeface="Helvetica Neue"/>
              </a:defRPr>
            </a:lvl4pPr>
            <a:lvl5pPr marL="3175" marR="0" lvl="4" indent="-3175" algn="l" rtl="0">
              <a:lnSpc>
                <a:spcPct val="100000"/>
              </a:lnSpc>
              <a:spcBef>
                <a:spcPts val="280"/>
              </a:spcBef>
              <a:spcAft>
                <a:spcPts val="0"/>
              </a:spcAft>
              <a:buClr>
                <a:srgbClr val="7F7F7F"/>
              </a:buClr>
              <a:buFont typeface="Helvetica Neue"/>
              <a:buNone/>
              <a:defRPr sz="1400" b="0" i="0" u="none" strike="noStrike" cap="none">
                <a:solidFill>
                  <a:srgbClr val="7F7F7F"/>
                </a:solidFill>
                <a:latin typeface="Helvetica Neue"/>
                <a:ea typeface="Helvetica Neue"/>
                <a:cs typeface="Helvetica Neue"/>
                <a:sym typeface="Helvetica Neue"/>
              </a:defRPr>
            </a:lvl5pPr>
            <a:lvl6pPr marL="2514600" marR="0" lvl="5"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r>
              <a:rPr lang="en-US" sz="1600" dirty="0">
                <a:solidFill>
                  <a:schemeClr val="accent2"/>
                </a:solidFill>
                <a:latin typeface="+mn-lt"/>
                <a:cs typeface="Arial"/>
              </a:rPr>
              <a:t>Note: </a:t>
            </a:r>
            <a:r>
              <a:rPr lang="en-US" sz="1600" b="0" dirty="0">
                <a:solidFill>
                  <a:schemeClr val="accent2"/>
                </a:solidFill>
                <a:latin typeface="+mn-lt"/>
                <a:cs typeface="Arial"/>
              </a:rPr>
              <a:t>These credit score ratings are for informational purposes only. Lenders and other companies that use credit scores set their own guidelines. </a:t>
            </a:r>
          </a:p>
        </p:txBody>
      </p:sp>
      <p:pic>
        <p:nvPicPr>
          <p:cNvPr id="4" name="Picture 3">
            <a:extLst>
              <a:ext uri="{FF2B5EF4-FFF2-40B4-BE49-F238E27FC236}">
                <a16:creationId xmlns:a16="http://schemas.microsoft.com/office/drawing/2014/main" id="{32D44562-FAEF-4D68-A0BA-0966AABB9A06}"/>
              </a:ext>
            </a:extLst>
          </p:cNvPr>
          <p:cNvPicPr>
            <a:picLocks noChangeAspect="1"/>
          </p:cNvPicPr>
          <p:nvPr/>
        </p:nvPicPr>
        <p:blipFill>
          <a:blip r:embed="rId3"/>
          <a:stretch>
            <a:fillRect/>
          </a:stretch>
        </p:blipFill>
        <p:spPr>
          <a:xfrm>
            <a:off x="449057" y="2258921"/>
            <a:ext cx="1387486" cy="1387486"/>
          </a:xfrm>
          <a:prstGeom prst="rect">
            <a:avLst/>
          </a:prstGeom>
        </p:spPr>
      </p:pic>
      <p:sp>
        <p:nvSpPr>
          <p:cNvPr id="40" name="Rectangle 39"/>
          <p:cNvSpPr/>
          <p:nvPr/>
        </p:nvSpPr>
        <p:spPr>
          <a:xfrm>
            <a:off x="449057" y="4231643"/>
            <a:ext cx="1387486" cy="69299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accent2"/>
                </a:solidFill>
              </a:rPr>
              <a:t>&lt;579</a:t>
            </a:r>
            <a:br>
              <a:rPr lang="en-US" sz="1600" b="1" dirty="0">
                <a:solidFill>
                  <a:schemeClr val="accent2"/>
                </a:solidFill>
              </a:rPr>
            </a:br>
            <a:r>
              <a:rPr lang="en-US" dirty="0">
                <a:solidFill>
                  <a:schemeClr val="accent2"/>
                </a:solidFill>
              </a:rPr>
              <a:t>Poor</a:t>
            </a:r>
          </a:p>
        </p:txBody>
      </p:sp>
      <p:sp>
        <p:nvSpPr>
          <p:cNvPr id="41" name="Freeform 40"/>
          <p:cNvSpPr/>
          <p:nvPr/>
        </p:nvSpPr>
        <p:spPr>
          <a:xfrm>
            <a:off x="1077729" y="3873419"/>
            <a:ext cx="135720" cy="49590"/>
          </a:xfrm>
          <a:custGeom>
            <a:avLst/>
            <a:gdLst>
              <a:gd name="connsiteX0" fmla="*/ 0 w 9153525"/>
              <a:gd name="connsiteY0" fmla="*/ 6019800 h 6019800"/>
              <a:gd name="connsiteX1" fmla="*/ 4581525 w 9153525"/>
              <a:gd name="connsiteY1" fmla="*/ 0 h 6019800"/>
              <a:gd name="connsiteX2" fmla="*/ 9153525 w 9153525"/>
              <a:gd name="connsiteY2" fmla="*/ 6019800 h 6019800"/>
            </a:gdLst>
            <a:ahLst/>
            <a:cxnLst>
              <a:cxn ang="0">
                <a:pos x="connsiteX0" y="connsiteY0"/>
              </a:cxn>
              <a:cxn ang="0">
                <a:pos x="connsiteX1" y="connsiteY1"/>
              </a:cxn>
              <a:cxn ang="0">
                <a:pos x="connsiteX2" y="connsiteY2"/>
              </a:cxn>
            </a:cxnLst>
            <a:rect l="l" t="t" r="r" b="b"/>
            <a:pathLst>
              <a:path w="9153525" h="6019800">
                <a:moveTo>
                  <a:pt x="0" y="6019800"/>
                </a:moveTo>
                <a:lnTo>
                  <a:pt x="4581525" y="0"/>
                </a:lnTo>
                <a:lnTo>
                  <a:pt x="9153525" y="6019800"/>
                </a:lnTo>
              </a:path>
            </a:pathLst>
          </a:custGeom>
          <a:noFill/>
          <a:ln cap="rnd">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CDA5DA4C-1EAB-4A6D-BCC1-431E39D4FE61}"/>
              </a:ext>
            </a:extLst>
          </p:cNvPr>
          <p:cNvPicPr>
            <a:picLocks noChangeAspect="1"/>
          </p:cNvPicPr>
          <p:nvPr/>
        </p:nvPicPr>
        <p:blipFill>
          <a:blip r:embed="rId4"/>
          <a:stretch>
            <a:fillRect/>
          </a:stretch>
        </p:blipFill>
        <p:spPr>
          <a:xfrm>
            <a:off x="2162925" y="2258921"/>
            <a:ext cx="1387486" cy="1387486"/>
          </a:xfrm>
          <a:prstGeom prst="rect">
            <a:avLst/>
          </a:prstGeom>
        </p:spPr>
      </p:pic>
      <p:sp>
        <p:nvSpPr>
          <p:cNvPr id="43" name="Rectangle 42"/>
          <p:cNvSpPr/>
          <p:nvPr/>
        </p:nvSpPr>
        <p:spPr>
          <a:xfrm>
            <a:off x="2161599" y="4231643"/>
            <a:ext cx="1387486" cy="69299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accent2"/>
                </a:solidFill>
              </a:rPr>
              <a:t>580–669</a:t>
            </a:r>
            <a:br>
              <a:rPr lang="en-US" sz="1600" b="1" dirty="0">
                <a:solidFill>
                  <a:schemeClr val="accent2"/>
                </a:solidFill>
              </a:rPr>
            </a:br>
            <a:r>
              <a:rPr lang="en-US" dirty="0">
                <a:solidFill>
                  <a:schemeClr val="accent2"/>
                </a:solidFill>
              </a:rPr>
              <a:t>Fair</a:t>
            </a:r>
          </a:p>
        </p:txBody>
      </p:sp>
      <p:sp>
        <p:nvSpPr>
          <p:cNvPr id="44" name="Freeform 43"/>
          <p:cNvSpPr/>
          <p:nvPr/>
        </p:nvSpPr>
        <p:spPr>
          <a:xfrm>
            <a:off x="2790271" y="3873419"/>
            <a:ext cx="135720" cy="49590"/>
          </a:xfrm>
          <a:custGeom>
            <a:avLst/>
            <a:gdLst>
              <a:gd name="connsiteX0" fmla="*/ 0 w 9153525"/>
              <a:gd name="connsiteY0" fmla="*/ 6019800 h 6019800"/>
              <a:gd name="connsiteX1" fmla="*/ 4581525 w 9153525"/>
              <a:gd name="connsiteY1" fmla="*/ 0 h 6019800"/>
              <a:gd name="connsiteX2" fmla="*/ 9153525 w 9153525"/>
              <a:gd name="connsiteY2" fmla="*/ 6019800 h 6019800"/>
            </a:gdLst>
            <a:ahLst/>
            <a:cxnLst>
              <a:cxn ang="0">
                <a:pos x="connsiteX0" y="connsiteY0"/>
              </a:cxn>
              <a:cxn ang="0">
                <a:pos x="connsiteX1" y="connsiteY1"/>
              </a:cxn>
              <a:cxn ang="0">
                <a:pos x="connsiteX2" y="connsiteY2"/>
              </a:cxn>
            </a:cxnLst>
            <a:rect l="l" t="t" r="r" b="b"/>
            <a:pathLst>
              <a:path w="9153525" h="6019800">
                <a:moveTo>
                  <a:pt x="0" y="6019800"/>
                </a:moveTo>
                <a:lnTo>
                  <a:pt x="4581525" y="0"/>
                </a:lnTo>
                <a:lnTo>
                  <a:pt x="9153525" y="6019800"/>
                </a:lnTo>
              </a:path>
            </a:pathLst>
          </a:custGeom>
          <a:noFill/>
          <a:ln cap="rnd">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4729225F-5619-49AB-8AD1-7AC742CF7DC8}"/>
              </a:ext>
            </a:extLst>
          </p:cNvPr>
          <p:cNvPicPr>
            <a:picLocks noChangeAspect="1"/>
          </p:cNvPicPr>
          <p:nvPr/>
        </p:nvPicPr>
        <p:blipFill>
          <a:blip r:embed="rId5"/>
          <a:stretch>
            <a:fillRect/>
          </a:stretch>
        </p:blipFill>
        <p:spPr>
          <a:xfrm>
            <a:off x="3878427" y="2258921"/>
            <a:ext cx="1381568" cy="1387486"/>
          </a:xfrm>
          <a:prstGeom prst="rect">
            <a:avLst/>
          </a:prstGeom>
        </p:spPr>
      </p:pic>
      <p:sp>
        <p:nvSpPr>
          <p:cNvPr id="51" name="Rectangle 50"/>
          <p:cNvSpPr/>
          <p:nvPr/>
        </p:nvSpPr>
        <p:spPr>
          <a:xfrm>
            <a:off x="3875468" y="4231643"/>
            <a:ext cx="1387486" cy="69299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accent2"/>
                </a:solidFill>
              </a:rPr>
              <a:t>670–739</a:t>
            </a:r>
            <a:br>
              <a:rPr lang="en-US" sz="1600" b="1" dirty="0">
                <a:solidFill>
                  <a:schemeClr val="accent2"/>
                </a:solidFill>
              </a:rPr>
            </a:br>
            <a:r>
              <a:rPr lang="en-US" dirty="0">
                <a:solidFill>
                  <a:schemeClr val="accent2"/>
                </a:solidFill>
              </a:rPr>
              <a:t>Good</a:t>
            </a:r>
          </a:p>
        </p:txBody>
      </p:sp>
      <p:sp>
        <p:nvSpPr>
          <p:cNvPr id="52" name="Freeform 51"/>
          <p:cNvSpPr/>
          <p:nvPr/>
        </p:nvSpPr>
        <p:spPr>
          <a:xfrm>
            <a:off x="4504140" y="3873419"/>
            <a:ext cx="135720" cy="49590"/>
          </a:xfrm>
          <a:custGeom>
            <a:avLst/>
            <a:gdLst>
              <a:gd name="connsiteX0" fmla="*/ 0 w 9153525"/>
              <a:gd name="connsiteY0" fmla="*/ 6019800 h 6019800"/>
              <a:gd name="connsiteX1" fmla="*/ 4581525 w 9153525"/>
              <a:gd name="connsiteY1" fmla="*/ 0 h 6019800"/>
              <a:gd name="connsiteX2" fmla="*/ 9153525 w 9153525"/>
              <a:gd name="connsiteY2" fmla="*/ 6019800 h 6019800"/>
            </a:gdLst>
            <a:ahLst/>
            <a:cxnLst>
              <a:cxn ang="0">
                <a:pos x="connsiteX0" y="connsiteY0"/>
              </a:cxn>
              <a:cxn ang="0">
                <a:pos x="connsiteX1" y="connsiteY1"/>
              </a:cxn>
              <a:cxn ang="0">
                <a:pos x="connsiteX2" y="connsiteY2"/>
              </a:cxn>
            </a:cxnLst>
            <a:rect l="l" t="t" r="r" b="b"/>
            <a:pathLst>
              <a:path w="9153525" h="6019800">
                <a:moveTo>
                  <a:pt x="0" y="6019800"/>
                </a:moveTo>
                <a:lnTo>
                  <a:pt x="4581525" y="0"/>
                </a:lnTo>
                <a:lnTo>
                  <a:pt x="9153525" y="6019800"/>
                </a:lnTo>
              </a:path>
            </a:pathLst>
          </a:custGeom>
          <a:noFill/>
          <a:ln cap="rnd">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8042BCBB-A102-4FFF-8997-11F3C52A66A9}"/>
              </a:ext>
            </a:extLst>
          </p:cNvPr>
          <p:cNvPicPr>
            <a:picLocks noChangeAspect="1"/>
          </p:cNvPicPr>
          <p:nvPr/>
        </p:nvPicPr>
        <p:blipFill>
          <a:blip r:embed="rId6"/>
          <a:stretch>
            <a:fillRect/>
          </a:stretch>
        </p:blipFill>
        <p:spPr>
          <a:xfrm>
            <a:off x="5588011" y="2258921"/>
            <a:ext cx="1387486" cy="1387486"/>
          </a:xfrm>
          <a:prstGeom prst="rect">
            <a:avLst/>
          </a:prstGeom>
        </p:spPr>
      </p:pic>
      <p:sp>
        <p:nvSpPr>
          <p:cNvPr id="54" name="Rectangle 53"/>
          <p:cNvSpPr/>
          <p:nvPr/>
        </p:nvSpPr>
        <p:spPr>
          <a:xfrm>
            <a:off x="5589338" y="4231643"/>
            <a:ext cx="1387486" cy="69299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accent2"/>
                </a:solidFill>
              </a:rPr>
              <a:t>740–799</a:t>
            </a:r>
            <a:br>
              <a:rPr lang="en-US" sz="1600" b="1" dirty="0">
                <a:solidFill>
                  <a:schemeClr val="accent2"/>
                </a:solidFill>
              </a:rPr>
            </a:br>
            <a:r>
              <a:rPr lang="en-US" dirty="0">
                <a:solidFill>
                  <a:schemeClr val="accent2"/>
                </a:solidFill>
              </a:rPr>
              <a:t>Very Good</a:t>
            </a:r>
          </a:p>
        </p:txBody>
      </p:sp>
      <p:sp>
        <p:nvSpPr>
          <p:cNvPr id="55" name="Freeform 54"/>
          <p:cNvSpPr/>
          <p:nvPr/>
        </p:nvSpPr>
        <p:spPr>
          <a:xfrm>
            <a:off x="6218010" y="3873419"/>
            <a:ext cx="135720" cy="49590"/>
          </a:xfrm>
          <a:custGeom>
            <a:avLst/>
            <a:gdLst>
              <a:gd name="connsiteX0" fmla="*/ 0 w 9153525"/>
              <a:gd name="connsiteY0" fmla="*/ 6019800 h 6019800"/>
              <a:gd name="connsiteX1" fmla="*/ 4581525 w 9153525"/>
              <a:gd name="connsiteY1" fmla="*/ 0 h 6019800"/>
              <a:gd name="connsiteX2" fmla="*/ 9153525 w 9153525"/>
              <a:gd name="connsiteY2" fmla="*/ 6019800 h 6019800"/>
            </a:gdLst>
            <a:ahLst/>
            <a:cxnLst>
              <a:cxn ang="0">
                <a:pos x="connsiteX0" y="connsiteY0"/>
              </a:cxn>
              <a:cxn ang="0">
                <a:pos x="connsiteX1" y="connsiteY1"/>
              </a:cxn>
              <a:cxn ang="0">
                <a:pos x="connsiteX2" y="connsiteY2"/>
              </a:cxn>
            </a:cxnLst>
            <a:rect l="l" t="t" r="r" b="b"/>
            <a:pathLst>
              <a:path w="9153525" h="6019800">
                <a:moveTo>
                  <a:pt x="0" y="6019800"/>
                </a:moveTo>
                <a:lnTo>
                  <a:pt x="4581525" y="0"/>
                </a:lnTo>
                <a:lnTo>
                  <a:pt x="9153525" y="6019800"/>
                </a:lnTo>
              </a:path>
            </a:pathLst>
          </a:custGeom>
          <a:noFill/>
          <a:ln cap="rnd">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86BABFF5-D401-4E81-AB8E-459E6E963EF6}"/>
              </a:ext>
            </a:extLst>
          </p:cNvPr>
          <p:cNvPicPr>
            <a:picLocks noChangeAspect="1"/>
          </p:cNvPicPr>
          <p:nvPr/>
        </p:nvPicPr>
        <p:blipFill>
          <a:blip r:embed="rId7"/>
          <a:stretch>
            <a:fillRect/>
          </a:stretch>
        </p:blipFill>
        <p:spPr>
          <a:xfrm>
            <a:off x="7301880" y="2258921"/>
            <a:ext cx="1387486" cy="1387486"/>
          </a:xfrm>
          <a:prstGeom prst="rect">
            <a:avLst/>
          </a:prstGeom>
        </p:spPr>
      </p:pic>
      <p:sp>
        <p:nvSpPr>
          <p:cNvPr id="57" name="Rectangle 56"/>
          <p:cNvSpPr/>
          <p:nvPr/>
        </p:nvSpPr>
        <p:spPr>
          <a:xfrm>
            <a:off x="7301880" y="4231643"/>
            <a:ext cx="1387486" cy="69299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accent2"/>
                </a:solidFill>
              </a:rPr>
              <a:t>800-850</a:t>
            </a:r>
            <a:br>
              <a:rPr lang="en-US" sz="1600" b="1" dirty="0">
                <a:solidFill>
                  <a:schemeClr val="accent2"/>
                </a:solidFill>
              </a:rPr>
            </a:br>
            <a:r>
              <a:rPr lang="en-US" dirty="0">
                <a:solidFill>
                  <a:schemeClr val="accent2"/>
                </a:solidFill>
              </a:rPr>
              <a:t>Exceptional</a:t>
            </a:r>
          </a:p>
        </p:txBody>
      </p:sp>
      <p:sp>
        <p:nvSpPr>
          <p:cNvPr id="58" name="Freeform 57"/>
          <p:cNvSpPr/>
          <p:nvPr/>
        </p:nvSpPr>
        <p:spPr>
          <a:xfrm>
            <a:off x="7930552" y="3873419"/>
            <a:ext cx="135720" cy="49590"/>
          </a:xfrm>
          <a:custGeom>
            <a:avLst/>
            <a:gdLst>
              <a:gd name="connsiteX0" fmla="*/ 0 w 9153525"/>
              <a:gd name="connsiteY0" fmla="*/ 6019800 h 6019800"/>
              <a:gd name="connsiteX1" fmla="*/ 4581525 w 9153525"/>
              <a:gd name="connsiteY1" fmla="*/ 0 h 6019800"/>
              <a:gd name="connsiteX2" fmla="*/ 9153525 w 9153525"/>
              <a:gd name="connsiteY2" fmla="*/ 6019800 h 6019800"/>
            </a:gdLst>
            <a:ahLst/>
            <a:cxnLst>
              <a:cxn ang="0">
                <a:pos x="connsiteX0" y="connsiteY0"/>
              </a:cxn>
              <a:cxn ang="0">
                <a:pos x="connsiteX1" y="connsiteY1"/>
              </a:cxn>
              <a:cxn ang="0">
                <a:pos x="connsiteX2" y="connsiteY2"/>
              </a:cxn>
            </a:cxnLst>
            <a:rect l="l" t="t" r="r" b="b"/>
            <a:pathLst>
              <a:path w="9153525" h="6019800">
                <a:moveTo>
                  <a:pt x="0" y="6019800"/>
                </a:moveTo>
                <a:lnTo>
                  <a:pt x="4581525" y="0"/>
                </a:lnTo>
                <a:lnTo>
                  <a:pt x="9153525" y="6019800"/>
                </a:lnTo>
              </a:path>
            </a:pathLst>
          </a:custGeom>
          <a:noFill/>
          <a:ln cap="rnd">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C8B229D5-C53B-8C40-BC2E-B1CDED8004F3}"/>
              </a:ext>
            </a:extLst>
          </p:cNvPr>
          <p:cNvGrpSpPr/>
          <p:nvPr/>
        </p:nvGrpSpPr>
        <p:grpSpPr>
          <a:xfrm>
            <a:off x="449057" y="5369908"/>
            <a:ext cx="719584" cy="719584"/>
            <a:chOff x="352018" y="5649166"/>
            <a:chExt cx="719584" cy="719584"/>
          </a:xfrm>
        </p:grpSpPr>
        <p:sp>
          <p:nvSpPr>
            <p:cNvPr id="21" name="Oval 20"/>
            <p:cNvSpPr/>
            <p:nvPr/>
          </p:nvSpPr>
          <p:spPr>
            <a:xfrm>
              <a:off x="352018" y="5649166"/>
              <a:ext cx="719584" cy="719584"/>
            </a:xfrm>
            <a:prstGeom prst="ellipse">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469"/>
            <p:cNvSpPr>
              <a:spLocks noEditPoints="1"/>
            </p:cNvSpPr>
            <p:nvPr/>
          </p:nvSpPr>
          <p:spPr bwMode="auto">
            <a:xfrm flipH="1">
              <a:off x="449057" y="5737971"/>
              <a:ext cx="541974" cy="541974"/>
            </a:xfrm>
            <a:custGeom>
              <a:avLst/>
              <a:gdLst>
                <a:gd name="T0" fmla="*/ 197 w 3320"/>
                <a:gd name="T1" fmla="*/ 3124 h 3320"/>
                <a:gd name="T2" fmla="*/ 247 w 3320"/>
                <a:gd name="T3" fmla="*/ 3021 h 3320"/>
                <a:gd name="T4" fmla="*/ 305 w 3320"/>
                <a:gd name="T5" fmla="*/ 2904 h 3320"/>
                <a:gd name="T6" fmla="*/ 1034 w 3320"/>
                <a:gd name="T7" fmla="*/ 2711 h 3320"/>
                <a:gd name="T8" fmla="*/ 799 w 3320"/>
                <a:gd name="T9" fmla="*/ 2706 h 3320"/>
                <a:gd name="T10" fmla="*/ 763 w 3320"/>
                <a:gd name="T11" fmla="*/ 2694 h 3320"/>
                <a:gd name="T12" fmla="*/ 741 w 3320"/>
                <a:gd name="T13" fmla="*/ 2664 h 3320"/>
                <a:gd name="T14" fmla="*/ 738 w 3320"/>
                <a:gd name="T15" fmla="*/ 2337 h 3320"/>
                <a:gd name="T16" fmla="*/ 2480 w 3320"/>
                <a:gd name="T17" fmla="*/ 415 h 3320"/>
                <a:gd name="T18" fmla="*/ 799 w 3320"/>
                <a:gd name="T19" fmla="*/ 2214 h 3320"/>
                <a:gd name="T20" fmla="*/ 835 w 3320"/>
                <a:gd name="T21" fmla="*/ 2226 h 3320"/>
                <a:gd name="T22" fmla="*/ 857 w 3320"/>
                <a:gd name="T23" fmla="*/ 2256 h 3320"/>
                <a:gd name="T24" fmla="*/ 860 w 3320"/>
                <a:gd name="T25" fmla="*/ 2582 h 3320"/>
                <a:gd name="T26" fmla="*/ 2906 w 3320"/>
                <a:gd name="T27" fmla="*/ 840 h 3320"/>
                <a:gd name="T28" fmla="*/ 2822 w 3320"/>
                <a:gd name="T29" fmla="*/ 123 h 3320"/>
                <a:gd name="T30" fmla="*/ 2776 w 3320"/>
                <a:gd name="T31" fmla="*/ 132 h 3320"/>
                <a:gd name="T32" fmla="*/ 2738 w 3320"/>
                <a:gd name="T33" fmla="*/ 158 h 3320"/>
                <a:gd name="T34" fmla="*/ 2993 w 3320"/>
                <a:gd name="T35" fmla="*/ 753 h 3320"/>
                <a:gd name="T36" fmla="*/ 3177 w 3320"/>
                <a:gd name="T37" fmla="*/ 565 h 3320"/>
                <a:gd name="T38" fmla="*/ 3195 w 3320"/>
                <a:gd name="T39" fmla="*/ 521 h 3320"/>
                <a:gd name="T40" fmla="*/ 3195 w 3320"/>
                <a:gd name="T41" fmla="*/ 475 h 3320"/>
                <a:gd name="T42" fmla="*/ 3177 w 3320"/>
                <a:gd name="T43" fmla="*/ 432 h 3320"/>
                <a:gd name="T44" fmla="*/ 2907 w 3320"/>
                <a:gd name="T45" fmla="*/ 158 h 3320"/>
                <a:gd name="T46" fmla="*/ 2868 w 3320"/>
                <a:gd name="T47" fmla="*/ 132 h 3320"/>
                <a:gd name="T48" fmla="*/ 2822 w 3320"/>
                <a:gd name="T49" fmla="*/ 123 h 3320"/>
                <a:gd name="T50" fmla="*/ 2822 w 3320"/>
                <a:gd name="T51" fmla="*/ 0 h 3320"/>
                <a:gd name="T52" fmla="*/ 2885 w 3320"/>
                <a:gd name="T53" fmla="*/ 8 h 3320"/>
                <a:gd name="T54" fmla="*/ 2943 w 3320"/>
                <a:gd name="T55" fmla="*/ 32 h 3320"/>
                <a:gd name="T56" fmla="*/ 2994 w 3320"/>
                <a:gd name="T57" fmla="*/ 70 h 3320"/>
                <a:gd name="T58" fmla="*/ 3270 w 3320"/>
                <a:gd name="T59" fmla="*/ 350 h 3320"/>
                <a:gd name="T60" fmla="*/ 3302 w 3320"/>
                <a:gd name="T61" fmla="*/ 405 h 3320"/>
                <a:gd name="T62" fmla="*/ 3318 w 3320"/>
                <a:gd name="T63" fmla="*/ 466 h 3320"/>
                <a:gd name="T64" fmla="*/ 3318 w 3320"/>
                <a:gd name="T65" fmla="*/ 531 h 3320"/>
                <a:gd name="T66" fmla="*/ 3302 w 3320"/>
                <a:gd name="T67" fmla="*/ 591 h 3320"/>
                <a:gd name="T68" fmla="*/ 3270 w 3320"/>
                <a:gd name="T69" fmla="*/ 646 h 3320"/>
                <a:gd name="T70" fmla="*/ 3036 w 3320"/>
                <a:gd name="T71" fmla="*/ 883 h 3320"/>
                <a:gd name="T72" fmla="*/ 1231 w 3320"/>
                <a:gd name="T73" fmla="*/ 2688 h 3320"/>
                <a:gd name="T74" fmla="*/ 1109 w 3320"/>
                <a:gd name="T75" fmla="*/ 2809 h 3320"/>
                <a:gd name="T76" fmla="*/ 1098 w 3320"/>
                <a:gd name="T77" fmla="*/ 2817 h 3320"/>
                <a:gd name="T78" fmla="*/ 431 w 3320"/>
                <a:gd name="T79" fmla="*/ 3145 h 3320"/>
                <a:gd name="T80" fmla="*/ 74 w 3320"/>
                <a:gd name="T81" fmla="*/ 3319 h 3320"/>
                <a:gd name="T82" fmla="*/ 45 w 3320"/>
                <a:gd name="T83" fmla="*/ 3318 h 3320"/>
                <a:gd name="T84" fmla="*/ 17 w 3320"/>
                <a:gd name="T85" fmla="*/ 3303 h 3320"/>
                <a:gd name="T86" fmla="*/ 2 w 3320"/>
                <a:gd name="T87" fmla="*/ 3277 h 3320"/>
                <a:gd name="T88" fmla="*/ 1 w 3320"/>
                <a:gd name="T89" fmla="*/ 3247 h 3320"/>
                <a:gd name="T90" fmla="*/ 175 w 3320"/>
                <a:gd name="T91" fmla="*/ 2889 h 3320"/>
                <a:gd name="T92" fmla="*/ 504 w 3320"/>
                <a:gd name="T93" fmla="*/ 2223 h 3320"/>
                <a:gd name="T94" fmla="*/ 511 w 3320"/>
                <a:gd name="T95" fmla="*/ 2211 h 3320"/>
                <a:gd name="T96" fmla="*/ 2437 w 3320"/>
                <a:gd name="T97" fmla="*/ 284 h 3320"/>
                <a:gd name="T98" fmla="*/ 2674 w 3320"/>
                <a:gd name="T99" fmla="*/ 50 h 3320"/>
                <a:gd name="T100" fmla="*/ 2729 w 3320"/>
                <a:gd name="T101" fmla="*/ 19 h 3320"/>
                <a:gd name="T102" fmla="*/ 2790 w 3320"/>
                <a:gd name="T103" fmla="*/ 2 h 3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320" h="3320">
                  <a:moveTo>
                    <a:pt x="247" y="3021"/>
                  </a:moveTo>
                  <a:lnTo>
                    <a:pt x="197" y="3124"/>
                  </a:lnTo>
                  <a:lnTo>
                    <a:pt x="299" y="3073"/>
                  </a:lnTo>
                  <a:lnTo>
                    <a:pt x="247" y="3021"/>
                  </a:lnTo>
                  <a:close/>
                  <a:moveTo>
                    <a:pt x="584" y="2337"/>
                  </a:moveTo>
                  <a:lnTo>
                    <a:pt x="305" y="2904"/>
                  </a:lnTo>
                  <a:lnTo>
                    <a:pt x="416" y="3016"/>
                  </a:lnTo>
                  <a:lnTo>
                    <a:pt x="1034" y="2711"/>
                  </a:lnTo>
                  <a:lnTo>
                    <a:pt x="1040" y="2706"/>
                  </a:lnTo>
                  <a:lnTo>
                    <a:pt x="799" y="2706"/>
                  </a:lnTo>
                  <a:lnTo>
                    <a:pt x="779" y="2703"/>
                  </a:lnTo>
                  <a:lnTo>
                    <a:pt x="763" y="2694"/>
                  </a:lnTo>
                  <a:lnTo>
                    <a:pt x="749" y="2681"/>
                  </a:lnTo>
                  <a:lnTo>
                    <a:pt x="741" y="2664"/>
                  </a:lnTo>
                  <a:lnTo>
                    <a:pt x="738" y="2644"/>
                  </a:lnTo>
                  <a:lnTo>
                    <a:pt x="738" y="2337"/>
                  </a:lnTo>
                  <a:lnTo>
                    <a:pt x="584" y="2337"/>
                  </a:lnTo>
                  <a:close/>
                  <a:moveTo>
                    <a:pt x="2480" y="415"/>
                  </a:moveTo>
                  <a:lnTo>
                    <a:pt x="682" y="2214"/>
                  </a:lnTo>
                  <a:lnTo>
                    <a:pt x="799" y="2214"/>
                  </a:lnTo>
                  <a:lnTo>
                    <a:pt x="819" y="2217"/>
                  </a:lnTo>
                  <a:lnTo>
                    <a:pt x="835" y="2226"/>
                  </a:lnTo>
                  <a:lnTo>
                    <a:pt x="849" y="2239"/>
                  </a:lnTo>
                  <a:lnTo>
                    <a:pt x="857" y="2256"/>
                  </a:lnTo>
                  <a:lnTo>
                    <a:pt x="860" y="2275"/>
                  </a:lnTo>
                  <a:lnTo>
                    <a:pt x="860" y="2582"/>
                  </a:lnTo>
                  <a:lnTo>
                    <a:pt x="1162" y="2582"/>
                  </a:lnTo>
                  <a:lnTo>
                    <a:pt x="2906" y="840"/>
                  </a:lnTo>
                  <a:lnTo>
                    <a:pt x="2480" y="415"/>
                  </a:lnTo>
                  <a:close/>
                  <a:moveTo>
                    <a:pt x="2822" y="123"/>
                  </a:moveTo>
                  <a:lnTo>
                    <a:pt x="2799" y="125"/>
                  </a:lnTo>
                  <a:lnTo>
                    <a:pt x="2776" y="132"/>
                  </a:lnTo>
                  <a:lnTo>
                    <a:pt x="2756" y="143"/>
                  </a:lnTo>
                  <a:lnTo>
                    <a:pt x="2738" y="158"/>
                  </a:lnTo>
                  <a:lnTo>
                    <a:pt x="2568" y="328"/>
                  </a:lnTo>
                  <a:lnTo>
                    <a:pt x="2993" y="753"/>
                  </a:lnTo>
                  <a:lnTo>
                    <a:pt x="3163" y="583"/>
                  </a:lnTo>
                  <a:lnTo>
                    <a:pt x="3177" y="565"/>
                  </a:lnTo>
                  <a:lnTo>
                    <a:pt x="3189" y="544"/>
                  </a:lnTo>
                  <a:lnTo>
                    <a:pt x="3195" y="521"/>
                  </a:lnTo>
                  <a:lnTo>
                    <a:pt x="3198" y="499"/>
                  </a:lnTo>
                  <a:lnTo>
                    <a:pt x="3195" y="475"/>
                  </a:lnTo>
                  <a:lnTo>
                    <a:pt x="3189" y="453"/>
                  </a:lnTo>
                  <a:lnTo>
                    <a:pt x="3177" y="432"/>
                  </a:lnTo>
                  <a:lnTo>
                    <a:pt x="3163" y="414"/>
                  </a:lnTo>
                  <a:lnTo>
                    <a:pt x="2907" y="158"/>
                  </a:lnTo>
                  <a:lnTo>
                    <a:pt x="2888" y="143"/>
                  </a:lnTo>
                  <a:lnTo>
                    <a:pt x="2868" y="132"/>
                  </a:lnTo>
                  <a:lnTo>
                    <a:pt x="2845" y="125"/>
                  </a:lnTo>
                  <a:lnTo>
                    <a:pt x="2822" y="123"/>
                  </a:lnTo>
                  <a:close/>
                  <a:moveTo>
                    <a:pt x="2822" y="0"/>
                  </a:moveTo>
                  <a:lnTo>
                    <a:pt x="2822" y="0"/>
                  </a:lnTo>
                  <a:lnTo>
                    <a:pt x="2854" y="2"/>
                  </a:lnTo>
                  <a:lnTo>
                    <a:pt x="2885" y="8"/>
                  </a:lnTo>
                  <a:lnTo>
                    <a:pt x="2915" y="19"/>
                  </a:lnTo>
                  <a:lnTo>
                    <a:pt x="2943" y="32"/>
                  </a:lnTo>
                  <a:lnTo>
                    <a:pt x="2970" y="50"/>
                  </a:lnTo>
                  <a:lnTo>
                    <a:pt x="2994" y="70"/>
                  </a:lnTo>
                  <a:lnTo>
                    <a:pt x="3250" y="326"/>
                  </a:lnTo>
                  <a:lnTo>
                    <a:pt x="3270" y="350"/>
                  </a:lnTo>
                  <a:lnTo>
                    <a:pt x="3288" y="377"/>
                  </a:lnTo>
                  <a:lnTo>
                    <a:pt x="3302" y="405"/>
                  </a:lnTo>
                  <a:lnTo>
                    <a:pt x="3312" y="435"/>
                  </a:lnTo>
                  <a:lnTo>
                    <a:pt x="3318" y="466"/>
                  </a:lnTo>
                  <a:lnTo>
                    <a:pt x="3320" y="499"/>
                  </a:lnTo>
                  <a:lnTo>
                    <a:pt x="3318" y="531"/>
                  </a:lnTo>
                  <a:lnTo>
                    <a:pt x="3312" y="562"/>
                  </a:lnTo>
                  <a:lnTo>
                    <a:pt x="3302" y="591"/>
                  </a:lnTo>
                  <a:lnTo>
                    <a:pt x="3288" y="619"/>
                  </a:lnTo>
                  <a:lnTo>
                    <a:pt x="3270" y="646"/>
                  </a:lnTo>
                  <a:lnTo>
                    <a:pt x="3250" y="670"/>
                  </a:lnTo>
                  <a:lnTo>
                    <a:pt x="3036" y="883"/>
                  </a:lnTo>
                  <a:lnTo>
                    <a:pt x="1231" y="2688"/>
                  </a:lnTo>
                  <a:lnTo>
                    <a:pt x="1231" y="2688"/>
                  </a:lnTo>
                  <a:lnTo>
                    <a:pt x="1114" y="2805"/>
                  </a:lnTo>
                  <a:lnTo>
                    <a:pt x="1109" y="2809"/>
                  </a:lnTo>
                  <a:lnTo>
                    <a:pt x="1104" y="2813"/>
                  </a:lnTo>
                  <a:lnTo>
                    <a:pt x="1098" y="2817"/>
                  </a:lnTo>
                  <a:lnTo>
                    <a:pt x="433" y="3144"/>
                  </a:lnTo>
                  <a:lnTo>
                    <a:pt x="431" y="3145"/>
                  </a:lnTo>
                  <a:lnTo>
                    <a:pt x="88" y="3314"/>
                  </a:lnTo>
                  <a:lnTo>
                    <a:pt x="74" y="3319"/>
                  </a:lnTo>
                  <a:lnTo>
                    <a:pt x="61" y="3320"/>
                  </a:lnTo>
                  <a:lnTo>
                    <a:pt x="45" y="3318"/>
                  </a:lnTo>
                  <a:lnTo>
                    <a:pt x="31" y="3312"/>
                  </a:lnTo>
                  <a:lnTo>
                    <a:pt x="17" y="3303"/>
                  </a:lnTo>
                  <a:lnTo>
                    <a:pt x="8" y="3290"/>
                  </a:lnTo>
                  <a:lnTo>
                    <a:pt x="2" y="3277"/>
                  </a:lnTo>
                  <a:lnTo>
                    <a:pt x="0" y="3261"/>
                  </a:lnTo>
                  <a:lnTo>
                    <a:pt x="1" y="3247"/>
                  </a:lnTo>
                  <a:lnTo>
                    <a:pt x="6" y="3232"/>
                  </a:lnTo>
                  <a:lnTo>
                    <a:pt x="175" y="2889"/>
                  </a:lnTo>
                  <a:lnTo>
                    <a:pt x="176" y="2887"/>
                  </a:lnTo>
                  <a:lnTo>
                    <a:pt x="504" y="2223"/>
                  </a:lnTo>
                  <a:lnTo>
                    <a:pt x="507" y="2216"/>
                  </a:lnTo>
                  <a:lnTo>
                    <a:pt x="511" y="2211"/>
                  </a:lnTo>
                  <a:lnTo>
                    <a:pt x="515" y="2206"/>
                  </a:lnTo>
                  <a:lnTo>
                    <a:pt x="2437" y="284"/>
                  </a:lnTo>
                  <a:lnTo>
                    <a:pt x="2650" y="70"/>
                  </a:lnTo>
                  <a:lnTo>
                    <a:pt x="2674" y="50"/>
                  </a:lnTo>
                  <a:lnTo>
                    <a:pt x="2701" y="32"/>
                  </a:lnTo>
                  <a:lnTo>
                    <a:pt x="2729" y="19"/>
                  </a:lnTo>
                  <a:lnTo>
                    <a:pt x="2759" y="8"/>
                  </a:lnTo>
                  <a:lnTo>
                    <a:pt x="2790" y="2"/>
                  </a:lnTo>
                  <a:lnTo>
                    <a:pt x="2822"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cxnSp>
        <p:nvCxnSpPr>
          <p:cNvPr id="10" name="Straight Connector 9"/>
          <p:cNvCxnSpPr>
            <a:stCxn id="2" idx="4"/>
            <a:endCxn id="45" idx="0"/>
          </p:cNvCxnSpPr>
          <p:nvPr/>
        </p:nvCxnSpPr>
        <p:spPr>
          <a:xfrm>
            <a:off x="1397537" y="1988296"/>
            <a:ext cx="0" cy="3040928"/>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43" name="Shape 143"/>
          <p:cNvSpPr txBox="1">
            <a:spLocks noGrp="1"/>
          </p:cNvSpPr>
          <p:nvPr>
            <p:ph type="title"/>
          </p:nvPr>
        </p:nvSpPr>
        <p:spPr/>
        <p:txBody>
          <a:bodyPr/>
          <a:lstStyle/>
          <a:p>
            <a:r>
              <a:rPr lang="en-US" dirty="0">
                <a:sym typeface="Arial"/>
              </a:rPr>
              <a:t>Strategies to Build Credit </a:t>
            </a:r>
            <a:endParaRPr lang="en-US" dirty="0"/>
          </a:p>
        </p:txBody>
      </p:sp>
      <p:sp>
        <p:nvSpPr>
          <p:cNvPr id="2" name="Oval 1"/>
          <p:cNvSpPr/>
          <p:nvPr/>
        </p:nvSpPr>
        <p:spPr>
          <a:xfrm>
            <a:off x="1099587" y="1392396"/>
            <a:ext cx="595900" cy="595900"/>
          </a:xfrm>
          <a:prstGeom prst="ellipse">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accent2"/>
                </a:solidFill>
              </a:rPr>
              <a:t>1</a:t>
            </a:r>
          </a:p>
        </p:txBody>
      </p:sp>
      <p:sp>
        <p:nvSpPr>
          <p:cNvPr id="3" name="TextBox 2"/>
          <p:cNvSpPr txBox="1"/>
          <p:nvPr/>
        </p:nvSpPr>
        <p:spPr>
          <a:xfrm>
            <a:off x="431551" y="1521069"/>
            <a:ext cx="625492" cy="338554"/>
          </a:xfrm>
          <a:prstGeom prst="rect">
            <a:avLst/>
          </a:prstGeom>
          <a:noFill/>
        </p:spPr>
        <p:txBody>
          <a:bodyPr wrap="none" rtlCol="0" anchor="ctr">
            <a:spAutoFit/>
          </a:bodyPr>
          <a:lstStyle/>
          <a:p>
            <a:pPr algn="r"/>
            <a:r>
              <a:rPr lang="en-US" sz="1600" b="1" dirty="0">
                <a:solidFill>
                  <a:schemeClr val="accent2"/>
                </a:solidFill>
                <a:latin typeface="+mn-lt"/>
              </a:rPr>
              <a:t>Step</a:t>
            </a:r>
          </a:p>
        </p:txBody>
      </p:sp>
      <p:sp>
        <p:nvSpPr>
          <p:cNvPr id="5" name="Rectangle 4"/>
          <p:cNvSpPr/>
          <p:nvPr/>
        </p:nvSpPr>
        <p:spPr>
          <a:xfrm>
            <a:off x="1808109" y="1505680"/>
            <a:ext cx="2258952" cy="369332"/>
          </a:xfrm>
          <a:prstGeom prst="rect">
            <a:avLst/>
          </a:prstGeom>
        </p:spPr>
        <p:txBody>
          <a:bodyPr wrap="none" anchor="ctr">
            <a:spAutoFit/>
          </a:bodyPr>
          <a:lstStyle/>
          <a:p>
            <a:r>
              <a:rPr lang="en-US" sz="1800" dirty="0">
                <a:solidFill>
                  <a:schemeClr val="accent2"/>
                </a:solidFill>
                <a:latin typeface="+mn-lt"/>
              </a:rPr>
              <a:t>Open a line of credit.</a:t>
            </a:r>
          </a:p>
        </p:txBody>
      </p:sp>
      <p:sp>
        <p:nvSpPr>
          <p:cNvPr id="33" name="Oval 32"/>
          <p:cNvSpPr/>
          <p:nvPr/>
        </p:nvSpPr>
        <p:spPr>
          <a:xfrm>
            <a:off x="1099587" y="2604672"/>
            <a:ext cx="595900" cy="595900"/>
          </a:xfrm>
          <a:prstGeom prst="ellipse">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accent2"/>
                </a:solidFill>
              </a:rPr>
              <a:t>2</a:t>
            </a:r>
          </a:p>
        </p:txBody>
      </p:sp>
      <p:sp>
        <p:nvSpPr>
          <p:cNvPr id="34" name="TextBox 33"/>
          <p:cNvSpPr txBox="1"/>
          <p:nvPr/>
        </p:nvSpPr>
        <p:spPr>
          <a:xfrm>
            <a:off x="431551" y="2738556"/>
            <a:ext cx="625492" cy="338554"/>
          </a:xfrm>
          <a:prstGeom prst="rect">
            <a:avLst/>
          </a:prstGeom>
          <a:noFill/>
        </p:spPr>
        <p:txBody>
          <a:bodyPr wrap="none" rtlCol="0" anchor="ctr">
            <a:spAutoFit/>
          </a:bodyPr>
          <a:lstStyle/>
          <a:p>
            <a:pPr algn="r"/>
            <a:r>
              <a:rPr lang="en-US" sz="1600" b="1" dirty="0">
                <a:solidFill>
                  <a:schemeClr val="accent2"/>
                </a:solidFill>
                <a:latin typeface="+mn-lt"/>
              </a:rPr>
              <a:t>Step</a:t>
            </a:r>
          </a:p>
        </p:txBody>
      </p:sp>
      <p:sp>
        <p:nvSpPr>
          <p:cNvPr id="35" name="Rectangle 34"/>
          <p:cNvSpPr/>
          <p:nvPr/>
        </p:nvSpPr>
        <p:spPr>
          <a:xfrm>
            <a:off x="1808110" y="2584668"/>
            <a:ext cx="3326552" cy="646331"/>
          </a:xfrm>
          <a:prstGeom prst="rect">
            <a:avLst/>
          </a:prstGeom>
        </p:spPr>
        <p:txBody>
          <a:bodyPr wrap="square" anchor="ctr">
            <a:spAutoFit/>
          </a:bodyPr>
          <a:lstStyle/>
          <a:p>
            <a:r>
              <a:rPr lang="en-US" sz="1800" dirty="0">
                <a:solidFill>
                  <a:schemeClr val="accent2"/>
                </a:solidFill>
                <a:latin typeface="+mn-lt"/>
              </a:rPr>
              <a:t>Request that your payment history be reported.</a:t>
            </a:r>
          </a:p>
        </p:txBody>
      </p:sp>
      <p:sp>
        <p:nvSpPr>
          <p:cNvPr id="37" name="Oval 36"/>
          <p:cNvSpPr/>
          <p:nvPr/>
        </p:nvSpPr>
        <p:spPr>
          <a:xfrm>
            <a:off x="1099587" y="3816948"/>
            <a:ext cx="595900" cy="595900"/>
          </a:xfrm>
          <a:prstGeom prst="ellipse">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accent2"/>
                </a:solidFill>
              </a:rPr>
              <a:t>3</a:t>
            </a:r>
          </a:p>
        </p:txBody>
      </p:sp>
      <p:sp>
        <p:nvSpPr>
          <p:cNvPr id="38" name="TextBox 37"/>
          <p:cNvSpPr txBox="1"/>
          <p:nvPr/>
        </p:nvSpPr>
        <p:spPr>
          <a:xfrm>
            <a:off x="431551" y="3945621"/>
            <a:ext cx="625492" cy="338554"/>
          </a:xfrm>
          <a:prstGeom prst="rect">
            <a:avLst/>
          </a:prstGeom>
          <a:noFill/>
        </p:spPr>
        <p:txBody>
          <a:bodyPr wrap="none" rtlCol="0" anchor="ctr">
            <a:spAutoFit/>
          </a:bodyPr>
          <a:lstStyle/>
          <a:p>
            <a:pPr algn="r"/>
            <a:r>
              <a:rPr lang="en-US" sz="1600" b="1" dirty="0">
                <a:solidFill>
                  <a:schemeClr val="accent2"/>
                </a:solidFill>
                <a:latin typeface="+mn-lt"/>
              </a:rPr>
              <a:t>Step</a:t>
            </a:r>
          </a:p>
        </p:txBody>
      </p:sp>
      <p:sp>
        <p:nvSpPr>
          <p:cNvPr id="39" name="Rectangle 38"/>
          <p:cNvSpPr/>
          <p:nvPr/>
        </p:nvSpPr>
        <p:spPr>
          <a:xfrm>
            <a:off x="1808109" y="3930232"/>
            <a:ext cx="3190297" cy="369332"/>
          </a:xfrm>
          <a:prstGeom prst="rect">
            <a:avLst/>
          </a:prstGeom>
        </p:spPr>
        <p:txBody>
          <a:bodyPr wrap="none" anchor="ctr">
            <a:spAutoFit/>
          </a:bodyPr>
          <a:lstStyle/>
          <a:p>
            <a:r>
              <a:rPr lang="en-US" sz="1800" dirty="0">
                <a:solidFill>
                  <a:schemeClr val="accent2"/>
                </a:solidFill>
                <a:latin typeface="+mn-lt"/>
              </a:rPr>
              <a:t>Open a joint account </a:t>
            </a:r>
            <a:r>
              <a:rPr lang="en-US" sz="1800" dirty="0">
                <a:solidFill>
                  <a:schemeClr val="accent1"/>
                </a:solidFill>
                <a:latin typeface="+mn-lt"/>
              </a:rPr>
              <a:t>(optional)</a:t>
            </a:r>
            <a:r>
              <a:rPr lang="en-US" sz="1800" dirty="0">
                <a:solidFill>
                  <a:schemeClr val="accent2"/>
                </a:solidFill>
                <a:latin typeface="+mn-lt"/>
              </a:rPr>
              <a:t>.</a:t>
            </a:r>
          </a:p>
        </p:txBody>
      </p:sp>
      <p:sp>
        <p:nvSpPr>
          <p:cNvPr id="45" name="Oval 44"/>
          <p:cNvSpPr/>
          <p:nvPr/>
        </p:nvSpPr>
        <p:spPr>
          <a:xfrm>
            <a:off x="1099587" y="5029224"/>
            <a:ext cx="595900" cy="595900"/>
          </a:xfrm>
          <a:prstGeom prst="ellipse">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accent2"/>
                </a:solidFill>
              </a:rPr>
              <a:t>4</a:t>
            </a:r>
          </a:p>
        </p:txBody>
      </p:sp>
      <p:sp>
        <p:nvSpPr>
          <p:cNvPr id="46" name="TextBox 45"/>
          <p:cNvSpPr txBox="1"/>
          <p:nvPr/>
        </p:nvSpPr>
        <p:spPr>
          <a:xfrm>
            <a:off x="431551" y="5157897"/>
            <a:ext cx="625492" cy="338554"/>
          </a:xfrm>
          <a:prstGeom prst="rect">
            <a:avLst/>
          </a:prstGeom>
          <a:noFill/>
        </p:spPr>
        <p:txBody>
          <a:bodyPr wrap="none" rtlCol="0" anchor="ctr">
            <a:spAutoFit/>
          </a:bodyPr>
          <a:lstStyle/>
          <a:p>
            <a:pPr algn="r"/>
            <a:r>
              <a:rPr lang="en-US" sz="1600" b="1" dirty="0">
                <a:solidFill>
                  <a:schemeClr val="accent2"/>
                </a:solidFill>
                <a:latin typeface="+mn-lt"/>
              </a:rPr>
              <a:t>Step</a:t>
            </a:r>
          </a:p>
        </p:txBody>
      </p:sp>
      <p:sp>
        <p:nvSpPr>
          <p:cNvPr id="47" name="Rectangle 46"/>
          <p:cNvSpPr/>
          <p:nvPr/>
        </p:nvSpPr>
        <p:spPr>
          <a:xfrm>
            <a:off x="1808110" y="5004009"/>
            <a:ext cx="3822382" cy="646331"/>
          </a:xfrm>
          <a:prstGeom prst="rect">
            <a:avLst/>
          </a:prstGeom>
        </p:spPr>
        <p:txBody>
          <a:bodyPr wrap="square" anchor="ctr">
            <a:spAutoFit/>
          </a:bodyPr>
          <a:lstStyle/>
          <a:p>
            <a:r>
              <a:rPr lang="en-US" sz="1800" dirty="0">
                <a:solidFill>
                  <a:schemeClr val="accent2"/>
                </a:solidFill>
                <a:latin typeface="+mn-lt"/>
              </a:rPr>
              <a:t>Pay all your bills on time and in full. Never miss a payment.</a:t>
            </a:r>
          </a:p>
        </p:txBody>
      </p:sp>
      <p:grpSp>
        <p:nvGrpSpPr>
          <p:cNvPr id="7" name="Group 6"/>
          <p:cNvGrpSpPr/>
          <p:nvPr/>
        </p:nvGrpSpPr>
        <p:grpSpPr>
          <a:xfrm>
            <a:off x="4993237" y="432018"/>
            <a:ext cx="3703836" cy="3703836"/>
            <a:chOff x="457199" y="1541125"/>
            <a:chExt cx="2866490" cy="2866490"/>
          </a:xfrm>
        </p:grpSpPr>
        <p:sp>
          <p:nvSpPr>
            <p:cNvPr id="6" name="Donut 5"/>
            <p:cNvSpPr/>
            <p:nvPr/>
          </p:nvSpPr>
          <p:spPr>
            <a:xfrm>
              <a:off x="457199" y="1541125"/>
              <a:ext cx="2866490" cy="2866490"/>
            </a:xfrm>
            <a:prstGeom prst="donut">
              <a:avLst>
                <a:gd name="adj" fmla="val 7772"/>
              </a:avLst>
            </a:prstGeom>
            <a:solidFill>
              <a:schemeClr val="accent2">
                <a:alpha val="7059"/>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672997" y="1756924"/>
              <a:ext cx="2434894" cy="2434892"/>
              <a:chOff x="475820" y="1506737"/>
              <a:chExt cx="3572265" cy="3572263"/>
            </a:xfrm>
          </p:grpSpPr>
          <p:pic>
            <p:nvPicPr>
              <p:cNvPr id="18" name="Picture 17">
                <a:extLst>
                  <a:ext uri="{FF2B5EF4-FFF2-40B4-BE49-F238E27FC236}">
                    <a16:creationId xmlns:a16="http://schemas.microsoft.com/office/drawing/2014/main" id="{0DEEE35E-D3B4-43B7-BB3E-A8396127C8D5}"/>
                  </a:ext>
                </a:extLst>
              </p:cNvPr>
              <p:cNvPicPr>
                <a:picLocks noChangeAspect="1"/>
              </p:cNvPicPr>
              <p:nvPr/>
            </p:nvPicPr>
            <p:blipFill>
              <a:blip r:embed="rId3"/>
              <a:stretch>
                <a:fillRect/>
              </a:stretch>
            </p:blipFill>
            <p:spPr>
              <a:xfrm>
                <a:off x="483441" y="1506737"/>
                <a:ext cx="3557023" cy="3572263"/>
              </a:xfrm>
              <a:prstGeom prst="rect">
                <a:avLst/>
              </a:prstGeom>
            </p:spPr>
          </p:pic>
          <p:sp>
            <p:nvSpPr>
              <p:cNvPr id="20" name="Oval 19"/>
              <p:cNvSpPr/>
              <p:nvPr/>
            </p:nvSpPr>
            <p:spPr>
              <a:xfrm>
                <a:off x="475820" y="1506738"/>
                <a:ext cx="3572265" cy="3572260"/>
              </a:xfrm>
              <a:prstGeom prst="ellipse">
                <a:avLst/>
              </a:prstGeom>
              <a:solidFill>
                <a:srgbClr val="FFFFFF">
                  <a:alpha val="16863"/>
                </a:srgb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41880736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Shape 161"/>
          <p:cNvSpPr txBox="1">
            <a:spLocks noGrp="1"/>
          </p:cNvSpPr>
          <p:nvPr>
            <p:ph type="title"/>
          </p:nvPr>
        </p:nvSpPr>
        <p:spPr/>
        <p:txBody>
          <a:bodyPr/>
          <a:lstStyle/>
          <a:p>
            <a:pPr lvl="0"/>
            <a:r>
              <a:rPr lang="en-US"/>
              <a:t>A Tale of Two Friends </a:t>
            </a:r>
            <a:endParaRPr lang="en-US" dirty="0">
              <a:sym typeface="Helvetica Neue"/>
            </a:endParaRPr>
          </a:p>
        </p:txBody>
      </p:sp>
      <p:sp>
        <p:nvSpPr>
          <p:cNvPr id="162" name="Shape 162"/>
          <p:cNvSpPr txBox="1">
            <a:spLocks noGrp="1"/>
          </p:cNvSpPr>
          <p:nvPr>
            <p:ph idx="1"/>
          </p:nvPr>
        </p:nvSpPr>
        <p:spPr>
          <a:xfrm>
            <a:off x="457198" y="1291976"/>
            <a:ext cx="4936735" cy="4525963"/>
          </a:xfrm>
        </p:spPr>
        <p:txBody>
          <a:bodyPr>
            <a:noAutofit/>
          </a:bodyPr>
          <a:lstStyle/>
          <a:p>
            <a:r>
              <a:rPr lang="en-US" dirty="0"/>
              <a:t>Anna and Bella have been friends </a:t>
            </a:r>
            <a:br>
              <a:rPr lang="en-US" dirty="0"/>
            </a:br>
            <a:r>
              <a:rPr lang="en-US" dirty="0"/>
              <a:t>since middle school. They both own </a:t>
            </a:r>
            <a:br>
              <a:rPr lang="en-US" dirty="0"/>
            </a:br>
            <a:r>
              <a:rPr lang="en-US" dirty="0"/>
              <a:t>cars and have steady incomes to pay </a:t>
            </a:r>
            <a:br>
              <a:rPr lang="en-US" dirty="0"/>
            </a:br>
            <a:r>
              <a:rPr lang="en-US" dirty="0"/>
              <a:t>their bills. </a:t>
            </a:r>
          </a:p>
          <a:p>
            <a:r>
              <a:rPr lang="en-US" dirty="0"/>
              <a:t>Anna’s credit score is 530, </a:t>
            </a:r>
            <a:br>
              <a:rPr lang="en-US" dirty="0"/>
            </a:br>
            <a:r>
              <a:rPr lang="en-US" dirty="0"/>
              <a:t>while Bella’s is 700. </a:t>
            </a:r>
          </a:p>
          <a:p>
            <a:r>
              <a:rPr lang="en-US" dirty="0"/>
              <a:t>Anna and Bella decide to buy homes </a:t>
            </a:r>
            <a:br>
              <a:rPr lang="en-US" dirty="0"/>
            </a:br>
            <a:r>
              <a:rPr lang="en-US" dirty="0"/>
              <a:t>in their childhood neighborhood. One of </a:t>
            </a:r>
            <a:br>
              <a:rPr lang="en-US" dirty="0"/>
            </a:br>
            <a:r>
              <a:rPr lang="en-US" dirty="0"/>
              <a:t>them receives a loan without any trouble. Unfortunately, the other has a difficult time </a:t>
            </a:r>
            <a:br>
              <a:rPr lang="en-US" dirty="0"/>
            </a:br>
            <a:r>
              <a:rPr lang="en-US" dirty="0"/>
              <a:t>getting a loan. When she finally gets her loan approved, her interest rate and insurance premiums are higher than her friend’s.</a:t>
            </a:r>
          </a:p>
        </p:txBody>
      </p:sp>
      <p:sp>
        <p:nvSpPr>
          <p:cNvPr id="163" name="Shape 163"/>
          <p:cNvSpPr txBox="1">
            <a:spLocks noGrp="1"/>
          </p:cNvSpPr>
          <p:nvPr>
            <p:ph type="sldNum" idx="4294967295"/>
          </p:nvPr>
        </p:nvSpPr>
        <p:spPr>
          <a:xfrm>
            <a:off x="7010400" y="6356350"/>
            <a:ext cx="2133600"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000" b="0" i="0" u="none" strike="noStrike" cap="none">
                <a:solidFill>
                  <a:schemeClr val="lt1"/>
                </a:solidFill>
                <a:latin typeface="Arial"/>
                <a:ea typeface="Arial"/>
                <a:cs typeface="Arial"/>
                <a:sym typeface="Arial"/>
              </a:rPr>
              <a:t>5</a:t>
            </a:fld>
            <a:endParaRPr lang="en-US" sz="1000" b="0" i="0" u="none" strike="noStrike" cap="none" dirty="0">
              <a:solidFill>
                <a:schemeClr val="lt1"/>
              </a:solidFill>
              <a:latin typeface="Arial"/>
              <a:ea typeface="Arial"/>
              <a:cs typeface="Arial"/>
              <a:sym typeface="Arial"/>
            </a:endParaRPr>
          </a:p>
        </p:txBody>
      </p:sp>
      <p:sp>
        <p:nvSpPr>
          <p:cNvPr id="11" name="Rectangle 10"/>
          <p:cNvSpPr/>
          <p:nvPr/>
        </p:nvSpPr>
        <p:spPr>
          <a:xfrm>
            <a:off x="457199" y="919397"/>
            <a:ext cx="911232" cy="571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5003511" y="442294"/>
            <a:ext cx="3683287" cy="3683278"/>
            <a:chOff x="5187251" y="1648709"/>
            <a:chExt cx="3254165" cy="3254160"/>
          </a:xfrm>
        </p:grpSpPr>
        <p:pic>
          <p:nvPicPr>
            <p:cNvPr id="4" name="Picture 3">
              <a:extLst>
                <a:ext uri="{FF2B5EF4-FFF2-40B4-BE49-F238E27FC236}">
                  <a16:creationId xmlns:a16="http://schemas.microsoft.com/office/drawing/2014/main" id="{785A3886-3ED8-4A00-B13C-7CC040F7753E}"/>
                </a:ext>
              </a:extLst>
            </p:cNvPr>
            <p:cNvPicPr>
              <a:picLocks noChangeAspect="1"/>
            </p:cNvPicPr>
            <p:nvPr/>
          </p:nvPicPr>
          <p:blipFill>
            <a:blip r:embed="rId3"/>
            <a:stretch>
              <a:fillRect/>
            </a:stretch>
          </p:blipFill>
          <p:spPr>
            <a:xfrm>
              <a:off x="5424522" y="1885980"/>
              <a:ext cx="2779620" cy="2779620"/>
            </a:xfrm>
            <a:prstGeom prst="rect">
              <a:avLst/>
            </a:prstGeom>
          </p:spPr>
        </p:pic>
        <p:sp>
          <p:nvSpPr>
            <p:cNvPr id="13" name="Oval 12"/>
            <p:cNvSpPr/>
            <p:nvPr/>
          </p:nvSpPr>
          <p:spPr>
            <a:xfrm>
              <a:off x="5187251" y="1648709"/>
              <a:ext cx="3254165" cy="325416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3185349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24" name="Freeform 23"/>
          <p:cNvSpPr/>
          <p:nvPr/>
        </p:nvSpPr>
        <p:spPr>
          <a:xfrm flipH="1">
            <a:off x="1875033" y="3698698"/>
            <a:ext cx="1972638" cy="1243173"/>
          </a:xfrm>
          <a:custGeom>
            <a:avLst/>
            <a:gdLst>
              <a:gd name="connsiteX0" fmla="*/ 0 w 2198669"/>
              <a:gd name="connsiteY0" fmla="*/ 0 h 1582220"/>
              <a:gd name="connsiteX1" fmla="*/ 1777429 w 2198669"/>
              <a:gd name="connsiteY1" fmla="*/ 544531 h 1582220"/>
              <a:gd name="connsiteX2" fmla="*/ 2198669 w 2198669"/>
              <a:gd name="connsiteY2" fmla="*/ 1582220 h 1582220"/>
              <a:gd name="connsiteX0" fmla="*/ 0 w 2198669"/>
              <a:gd name="connsiteY0" fmla="*/ 0 h 1582220"/>
              <a:gd name="connsiteX1" fmla="*/ 2198669 w 2198669"/>
              <a:gd name="connsiteY1" fmla="*/ 1582220 h 1582220"/>
              <a:gd name="connsiteX0" fmla="*/ 0 w 2198669"/>
              <a:gd name="connsiteY0" fmla="*/ 0 h 1582220"/>
              <a:gd name="connsiteX1" fmla="*/ 2198669 w 2198669"/>
              <a:gd name="connsiteY1" fmla="*/ 1582220 h 1582220"/>
              <a:gd name="connsiteX0" fmla="*/ 0 w 2198669"/>
              <a:gd name="connsiteY0" fmla="*/ 0 h 1582220"/>
              <a:gd name="connsiteX1" fmla="*/ 2198669 w 2198669"/>
              <a:gd name="connsiteY1" fmla="*/ 1582220 h 1582220"/>
              <a:gd name="connsiteX0" fmla="*/ 0 w 2075380"/>
              <a:gd name="connsiteY0" fmla="*/ 0 h 1315092"/>
              <a:gd name="connsiteX1" fmla="*/ 2075380 w 2075380"/>
              <a:gd name="connsiteY1" fmla="*/ 1315092 h 1315092"/>
              <a:gd name="connsiteX0" fmla="*/ 0 w 2075380"/>
              <a:gd name="connsiteY0" fmla="*/ 0 h 1315092"/>
              <a:gd name="connsiteX1" fmla="*/ 2075380 w 2075380"/>
              <a:gd name="connsiteY1" fmla="*/ 1315092 h 1315092"/>
              <a:gd name="connsiteX0" fmla="*/ 0 w 1859623"/>
              <a:gd name="connsiteY0" fmla="*/ 0 h 1304818"/>
              <a:gd name="connsiteX1" fmla="*/ 1859623 w 1859623"/>
              <a:gd name="connsiteY1" fmla="*/ 1304818 h 1304818"/>
              <a:gd name="connsiteX0" fmla="*/ 0 w 1859623"/>
              <a:gd name="connsiteY0" fmla="*/ 0 h 1304818"/>
              <a:gd name="connsiteX1" fmla="*/ 1859623 w 1859623"/>
              <a:gd name="connsiteY1" fmla="*/ 1304818 h 1304818"/>
              <a:gd name="connsiteX0" fmla="*/ 0 w 1859623"/>
              <a:gd name="connsiteY0" fmla="*/ 0 h 1304818"/>
              <a:gd name="connsiteX1" fmla="*/ 1859623 w 1859623"/>
              <a:gd name="connsiteY1" fmla="*/ 1304818 h 1304818"/>
              <a:gd name="connsiteX0" fmla="*/ 0 w 1684962"/>
              <a:gd name="connsiteY0" fmla="*/ 0 h 1664413"/>
              <a:gd name="connsiteX1" fmla="*/ 1684962 w 1684962"/>
              <a:gd name="connsiteY1" fmla="*/ 1664413 h 1664413"/>
              <a:gd name="connsiteX0" fmla="*/ 0 w 1684962"/>
              <a:gd name="connsiteY0" fmla="*/ 0 h 1664413"/>
              <a:gd name="connsiteX1" fmla="*/ 1684962 w 1684962"/>
              <a:gd name="connsiteY1" fmla="*/ 1664413 h 1664413"/>
              <a:gd name="connsiteX0" fmla="*/ 0 w 1972638"/>
              <a:gd name="connsiteY0" fmla="*/ 0 h 1243173"/>
              <a:gd name="connsiteX1" fmla="*/ 1972638 w 1972638"/>
              <a:gd name="connsiteY1" fmla="*/ 1243173 h 1243173"/>
              <a:gd name="connsiteX0" fmla="*/ 0 w 1972638"/>
              <a:gd name="connsiteY0" fmla="*/ 0 h 1243173"/>
              <a:gd name="connsiteX1" fmla="*/ 1972638 w 1972638"/>
              <a:gd name="connsiteY1" fmla="*/ 1243173 h 1243173"/>
              <a:gd name="connsiteX0" fmla="*/ 0 w 1972638"/>
              <a:gd name="connsiteY0" fmla="*/ 0 h 1243173"/>
              <a:gd name="connsiteX1" fmla="*/ 1972638 w 1972638"/>
              <a:gd name="connsiteY1" fmla="*/ 1243173 h 1243173"/>
              <a:gd name="connsiteX0" fmla="*/ 0 w 1972638"/>
              <a:gd name="connsiteY0" fmla="*/ 0 h 1243173"/>
              <a:gd name="connsiteX1" fmla="*/ 1972638 w 1972638"/>
              <a:gd name="connsiteY1" fmla="*/ 1243173 h 1243173"/>
              <a:gd name="connsiteX0" fmla="*/ 0 w 1972638"/>
              <a:gd name="connsiteY0" fmla="*/ 0 h 1243173"/>
              <a:gd name="connsiteX1" fmla="*/ 1972638 w 1972638"/>
              <a:gd name="connsiteY1" fmla="*/ 1243173 h 1243173"/>
              <a:gd name="connsiteX0" fmla="*/ 0 w 1972638"/>
              <a:gd name="connsiteY0" fmla="*/ 0 h 1243173"/>
              <a:gd name="connsiteX1" fmla="*/ 1972638 w 1972638"/>
              <a:gd name="connsiteY1" fmla="*/ 1243173 h 1243173"/>
            </a:gdLst>
            <a:ahLst/>
            <a:cxnLst>
              <a:cxn ang="0">
                <a:pos x="connsiteX0" y="connsiteY0"/>
              </a:cxn>
              <a:cxn ang="0">
                <a:pos x="connsiteX1" y="connsiteY1"/>
              </a:cxn>
            </a:cxnLst>
            <a:rect l="l" t="t" r="r" b="b"/>
            <a:pathLst>
              <a:path w="1972638" h="1243173">
                <a:moveTo>
                  <a:pt x="0" y="0"/>
                </a:moveTo>
                <a:cubicBezTo>
                  <a:pt x="208908" y="732890"/>
                  <a:pt x="1568521" y="243156"/>
                  <a:pt x="1972638" y="1243173"/>
                </a:cubicBezTo>
              </a:path>
            </a:pathLst>
          </a:custGeom>
          <a:ln w="19050" cap="rnd">
            <a:solidFill>
              <a:schemeClr val="accent1"/>
            </a:solidFill>
            <a:prstDash val="lgDash"/>
            <a:tailEnd type="arrow" w="lg" len="sm"/>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Freeform 19"/>
          <p:cNvSpPr/>
          <p:nvPr/>
        </p:nvSpPr>
        <p:spPr>
          <a:xfrm>
            <a:off x="5291193" y="3729519"/>
            <a:ext cx="1972638" cy="1243173"/>
          </a:xfrm>
          <a:custGeom>
            <a:avLst/>
            <a:gdLst>
              <a:gd name="connsiteX0" fmla="*/ 0 w 2198669"/>
              <a:gd name="connsiteY0" fmla="*/ 0 h 1582220"/>
              <a:gd name="connsiteX1" fmla="*/ 1777429 w 2198669"/>
              <a:gd name="connsiteY1" fmla="*/ 544531 h 1582220"/>
              <a:gd name="connsiteX2" fmla="*/ 2198669 w 2198669"/>
              <a:gd name="connsiteY2" fmla="*/ 1582220 h 1582220"/>
              <a:gd name="connsiteX0" fmla="*/ 0 w 2198669"/>
              <a:gd name="connsiteY0" fmla="*/ 0 h 1582220"/>
              <a:gd name="connsiteX1" fmla="*/ 2198669 w 2198669"/>
              <a:gd name="connsiteY1" fmla="*/ 1582220 h 1582220"/>
              <a:gd name="connsiteX0" fmla="*/ 0 w 2198669"/>
              <a:gd name="connsiteY0" fmla="*/ 0 h 1582220"/>
              <a:gd name="connsiteX1" fmla="*/ 2198669 w 2198669"/>
              <a:gd name="connsiteY1" fmla="*/ 1582220 h 1582220"/>
              <a:gd name="connsiteX0" fmla="*/ 0 w 2198669"/>
              <a:gd name="connsiteY0" fmla="*/ 0 h 1582220"/>
              <a:gd name="connsiteX1" fmla="*/ 2198669 w 2198669"/>
              <a:gd name="connsiteY1" fmla="*/ 1582220 h 1582220"/>
              <a:gd name="connsiteX0" fmla="*/ 0 w 2075380"/>
              <a:gd name="connsiteY0" fmla="*/ 0 h 1315092"/>
              <a:gd name="connsiteX1" fmla="*/ 2075380 w 2075380"/>
              <a:gd name="connsiteY1" fmla="*/ 1315092 h 1315092"/>
              <a:gd name="connsiteX0" fmla="*/ 0 w 2075380"/>
              <a:gd name="connsiteY0" fmla="*/ 0 h 1315092"/>
              <a:gd name="connsiteX1" fmla="*/ 2075380 w 2075380"/>
              <a:gd name="connsiteY1" fmla="*/ 1315092 h 1315092"/>
              <a:gd name="connsiteX0" fmla="*/ 0 w 1859623"/>
              <a:gd name="connsiteY0" fmla="*/ 0 h 1304818"/>
              <a:gd name="connsiteX1" fmla="*/ 1859623 w 1859623"/>
              <a:gd name="connsiteY1" fmla="*/ 1304818 h 1304818"/>
              <a:gd name="connsiteX0" fmla="*/ 0 w 1859623"/>
              <a:gd name="connsiteY0" fmla="*/ 0 h 1304818"/>
              <a:gd name="connsiteX1" fmla="*/ 1859623 w 1859623"/>
              <a:gd name="connsiteY1" fmla="*/ 1304818 h 1304818"/>
              <a:gd name="connsiteX0" fmla="*/ 0 w 1859623"/>
              <a:gd name="connsiteY0" fmla="*/ 0 h 1304818"/>
              <a:gd name="connsiteX1" fmla="*/ 1859623 w 1859623"/>
              <a:gd name="connsiteY1" fmla="*/ 1304818 h 1304818"/>
              <a:gd name="connsiteX0" fmla="*/ 0 w 1684962"/>
              <a:gd name="connsiteY0" fmla="*/ 0 h 1664413"/>
              <a:gd name="connsiteX1" fmla="*/ 1684962 w 1684962"/>
              <a:gd name="connsiteY1" fmla="*/ 1664413 h 1664413"/>
              <a:gd name="connsiteX0" fmla="*/ 0 w 1684962"/>
              <a:gd name="connsiteY0" fmla="*/ 0 h 1664413"/>
              <a:gd name="connsiteX1" fmla="*/ 1684962 w 1684962"/>
              <a:gd name="connsiteY1" fmla="*/ 1664413 h 1664413"/>
              <a:gd name="connsiteX0" fmla="*/ 0 w 1972638"/>
              <a:gd name="connsiteY0" fmla="*/ 0 h 1243173"/>
              <a:gd name="connsiteX1" fmla="*/ 1972638 w 1972638"/>
              <a:gd name="connsiteY1" fmla="*/ 1243173 h 1243173"/>
              <a:gd name="connsiteX0" fmla="*/ 0 w 1972638"/>
              <a:gd name="connsiteY0" fmla="*/ 0 h 1243173"/>
              <a:gd name="connsiteX1" fmla="*/ 1972638 w 1972638"/>
              <a:gd name="connsiteY1" fmla="*/ 1243173 h 1243173"/>
              <a:gd name="connsiteX0" fmla="*/ 0 w 1972638"/>
              <a:gd name="connsiteY0" fmla="*/ 0 h 1243173"/>
              <a:gd name="connsiteX1" fmla="*/ 1972638 w 1972638"/>
              <a:gd name="connsiteY1" fmla="*/ 1243173 h 1243173"/>
              <a:gd name="connsiteX0" fmla="*/ 0 w 1972638"/>
              <a:gd name="connsiteY0" fmla="*/ 0 h 1243173"/>
              <a:gd name="connsiteX1" fmla="*/ 1972638 w 1972638"/>
              <a:gd name="connsiteY1" fmla="*/ 1243173 h 1243173"/>
              <a:gd name="connsiteX0" fmla="*/ 0 w 1972638"/>
              <a:gd name="connsiteY0" fmla="*/ 0 h 1243173"/>
              <a:gd name="connsiteX1" fmla="*/ 1972638 w 1972638"/>
              <a:gd name="connsiteY1" fmla="*/ 1243173 h 1243173"/>
              <a:gd name="connsiteX0" fmla="*/ 0 w 1972638"/>
              <a:gd name="connsiteY0" fmla="*/ 0 h 1243173"/>
              <a:gd name="connsiteX1" fmla="*/ 1972638 w 1972638"/>
              <a:gd name="connsiteY1" fmla="*/ 1243173 h 1243173"/>
            </a:gdLst>
            <a:ahLst/>
            <a:cxnLst>
              <a:cxn ang="0">
                <a:pos x="connsiteX0" y="connsiteY0"/>
              </a:cxn>
              <a:cxn ang="0">
                <a:pos x="connsiteX1" y="connsiteY1"/>
              </a:cxn>
            </a:cxnLst>
            <a:rect l="l" t="t" r="r" b="b"/>
            <a:pathLst>
              <a:path w="1972638" h="1243173">
                <a:moveTo>
                  <a:pt x="0" y="0"/>
                </a:moveTo>
                <a:cubicBezTo>
                  <a:pt x="208908" y="732890"/>
                  <a:pt x="1568521" y="243156"/>
                  <a:pt x="1972638" y="1243173"/>
                </a:cubicBezTo>
              </a:path>
            </a:pathLst>
          </a:custGeom>
          <a:ln w="19050" cap="rnd">
            <a:solidFill>
              <a:schemeClr val="accent1"/>
            </a:solidFill>
            <a:prstDash val="lgDash"/>
            <a:tailEnd type="arrow" w="lg" len="sm"/>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9" name="Straight Arrow Connector 18"/>
          <p:cNvCxnSpPr/>
          <p:nvPr/>
        </p:nvCxnSpPr>
        <p:spPr>
          <a:xfrm>
            <a:off x="4565718" y="2851087"/>
            <a:ext cx="0" cy="2090784"/>
          </a:xfrm>
          <a:prstGeom prst="straightConnector1">
            <a:avLst/>
          </a:prstGeom>
          <a:ln w="19050" cap="rnd">
            <a:solidFill>
              <a:schemeClr val="accent1"/>
            </a:solidFill>
            <a:prstDash val="lgDash"/>
            <a:tailEnd type="arrow" w="lg" len="sm"/>
          </a:ln>
        </p:spPr>
        <p:style>
          <a:lnRef idx="1">
            <a:schemeClr val="accent1"/>
          </a:lnRef>
          <a:fillRef idx="0">
            <a:schemeClr val="accent1"/>
          </a:fillRef>
          <a:effectRef idx="0">
            <a:schemeClr val="accent1"/>
          </a:effectRef>
          <a:fontRef idx="minor">
            <a:schemeClr val="tx1"/>
          </a:fontRef>
        </p:style>
      </p:cxnSp>
      <p:sp>
        <p:nvSpPr>
          <p:cNvPr id="4" name="Oval 3"/>
          <p:cNvSpPr/>
          <p:nvPr/>
        </p:nvSpPr>
        <p:spPr>
          <a:xfrm>
            <a:off x="3344229" y="1623318"/>
            <a:ext cx="2455540" cy="2455538"/>
          </a:xfrm>
          <a:prstGeom prst="ellipse">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Shape 170"/>
          <p:cNvSpPr txBox="1">
            <a:spLocks noGrp="1"/>
          </p:cNvSpPr>
          <p:nvPr>
            <p:ph type="title"/>
          </p:nvPr>
        </p:nvSpPr>
        <p:spPr/>
        <p:txBody>
          <a:bodyPr/>
          <a:lstStyle/>
          <a:p>
            <a:pPr lvl="0"/>
            <a:r>
              <a:rPr lang="en-US"/>
              <a:t>Credit Bureaus </a:t>
            </a:r>
            <a:endParaRPr lang="en-US" dirty="0">
              <a:sym typeface="Helvetica Neue"/>
            </a:endParaRPr>
          </a:p>
        </p:txBody>
      </p:sp>
      <p:sp>
        <p:nvSpPr>
          <p:cNvPr id="171" name="Shape 171"/>
          <p:cNvSpPr txBox="1">
            <a:spLocks noGrp="1"/>
          </p:cNvSpPr>
          <p:nvPr>
            <p:ph idx="1"/>
          </p:nvPr>
        </p:nvSpPr>
        <p:spPr>
          <a:xfrm>
            <a:off x="457200" y="1291976"/>
            <a:ext cx="2440113" cy="4525963"/>
          </a:xfrm>
        </p:spPr>
        <p:txBody>
          <a:bodyPr vert="horz" lIns="0" tIns="0" rIns="0" bIns="0" rtlCol="0" anchor="t">
            <a:normAutofit/>
          </a:bodyPr>
          <a:lstStyle/>
          <a:p>
            <a:r>
              <a:rPr lang="en-US" dirty="0"/>
              <a:t>There are three main credit bureaus in the United States.</a:t>
            </a:r>
          </a:p>
          <a:p>
            <a:r>
              <a:rPr lang="en-US" dirty="0"/>
              <a:t>Credit scores are based on the information in the credit reports from these three bureaus. </a:t>
            </a:r>
          </a:p>
        </p:txBody>
      </p:sp>
      <p:sp>
        <p:nvSpPr>
          <p:cNvPr id="172" name="Shape 172"/>
          <p:cNvSpPr txBox="1">
            <a:spLocks noGrp="1"/>
          </p:cNvSpPr>
          <p:nvPr>
            <p:ph type="sldNum" idx="4294967295"/>
          </p:nvPr>
        </p:nvSpPr>
        <p:spPr>
          <a:xfrm>
            <a:off x="7010400" y="6356350"/>
            <a:ext cx="2133600"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000" b="0" i="0" u="none" strike="noStrike" cap="none">
                <a:solidFill>
                  <a:schemeClr val="lt1"/>
                </a:solidFill>
                <a:latin typeface="Arial"/>
                <a:ea typeface="Arial"/>
                <a:cs typeface="Arial"/>
                <a:sym typeface="Arial"/>
              </a:rPr>
              <a:t>6</a:t>
            </a:fld>
            <a:endParaRPr lang="en-US" sz="1000" b="0" i="0" u="none" strike="noStrike" cap="none" dirty="0">
              <a:solidFill>
                <a:schemeClr val="lt1"/>
              </a:solidFill>
              <a:latin typeface="Arial"/>
              <a:ea typeface="Arial"/>
              <a:cs typeface="Arial"/>
              <a:sym typeface="Arial"/>
            </a:endParaRPr>
          </a:p>
        </p:txBody>
      </p:sp>
      <p:pic>
        <p:nvPicPr>
          <p:cNvPr id="3" name="Picture 2">
            <a:extLst>
              <a:ext uri="{FF2B5EF4-FFF2-40B4-BE49-F238E27FC236}">
                <a16:creationId xmlns:a16="http://schemas.microsoft.com/office/drawing/2014/main" id="{3F582B81-1310-4E28-85C6-20B53B0B75BF}"/>
              </a:ext>
            </a:extLst>
          </p:cNvPr>
          <p:cNvPicPr>
            <a:picLocks noChangeAspect="1"/>
          </p:cNvPicPr>
          <p:nvPr/>
        </p:nvPicPr>
        <p:blipFill>
          <a:blip r:embed="rId3"/>
          <a:stretch>
            <a:fillRect/>
          </a:stretch>
        </p:blipFill>
        <p:spPr>
          <a:xfrm>
            <a:off x="3527014" y="1806103"/>
            <a:ext cx="2089972" cy="2089970"/>
          </a:xfrm>
          <a:prstGeom prst="rect">
            <a:avLst/>
          </a:prstGeom>
        </p:spPr>
      </p:pic>
      <p:grpSp>
        <p:nvGrpSpPr>
          <p:cNvPr id="8" name="Group 7"/>
          <p:cNvGrpSpPr/>
          <p:nvPr/>
        </p:nvGrpSpPr>
        <p:grpSpPr>
          <a:xfrm>
            <a:off x="852755" y="5054885"/>
            <a:ext cx="2044558" cy="647272"/>
            <a:chOff x="883577" y="5219271"/>
            <a:chExt cx="2044558" cy="647272"/>
          </a:xfrm>
        </p:grpSpPr>
        <p:sp>
          <p:nvSpPr>
            <p:cNvPr id="5" name="Rectangle 4"/>
            <p:cNvSpPr/>
            <p:nvPr/>
          </p:nvSpPr>
          <p:spPr>
            <a:xfrm>
              <a:off x="883578" y="5301464"/>
              <a:ext cx="2044557" cy="565079"/>
            </a:xfrm>
            <a:prstGeom prst="rect">
              <a:avLst/>
            </a:prstGeom>
            <a:solidFill>
              <a:srgbClr val="333E48">
                <a:alpha val="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accent2"/>
                  </a:solidFill>
                </a:rPr>
                <a:t>Experian</a:t>
              </a:r>
            </a:p>
          </p:txBody>
        </p:sp>
        <p:sp>
          <p:nvSpPr>
            <p:cNvPr id="6" name="Rectangle 5"/>
            <p:cNvSpPr/>
            <p:nvPr/>
          </p:nvSpPr>
          <p:spPr>
            <a:xfrm>
              <a:off x="883577" y="5219271"/>
              <a:ext cx="2044557" cy="8219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p:cNvGrpSpPr/>
          <p:nvPr/>
        </p:nvGrpSpPr>
        <p:grpSpPr>
          <a:xfrm>
            <a:off x="3543440" y="5054885"/>
            <a:ext cx="2044558" cy="647272"/>
            <a:chOff x="883577" y="5219271"/>
            <a:chExt cx="2044558" cy="647272"/>
          </a:xfrm>
        </p:grpSpPr>
        <p:sp>
          <p:nvSpPr>
            <p:cNvPr id="14" name="Rectangle 13"/>
            <p:cNvSpPr/>
            <p:nvPr/>
          </p:nvSpPr>
          <p:spPr>
            <a:xfrm>
              <a:off x="883578" y="5301464"/>
              <a:ext cx="2044557" cy="565079"/>
            </a:xfrm>
            <a:prstGeom prst="rect">
              <a:avLst/>
            </a:prstGeom>
            <a:solidFill>
              <a:schemeClr val="accent2">
                <a:alpha val="7059"/>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accent2"/>
                  </a:solidFill>
                </a:rPr>
                <a:t>Equifax</a:t>
              </a:r>
            </a:p>
          </p:txBody>
        </p:sp>
        <p:sp>
          <p:nvSpPr>
            <p:cNvPr id="15" name="Rectangle 14"/>
            <p:cNvSpPr/>
            <p:nvPr/>
          </p:nvSpPr>
          <p:spPr>
            <a:xfrm>
              <a:off x="883577" y="5219271"/>
              <a:ext cx="2044557" cy="8219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6234124" y="5054885"/>
            <a:ext cx="2044558" cy="647272"/>
            <a:chOff x="883577" y="5219271"/>
            <a:chExt cx="2044558" cy="647272"/>
          </a:xfrm>
        </p:grpSpPr>
        <p:sp>
          <p:nvSpPr>
            <p:cNvPr id="17" name="Rectangle 16"/>
            <p:cNvSpPr/>
            <p:nvPr/>
          </p:nvSpPr>
          <p:spPr>
            <a:xfrm>
              <a:off x="883578" y="5301464"/>
              <a:ext cx="2044557" cy="565079"/>
            </a:xfrm>
            <a:prstGeom prst="rect">
              <a:avLst/>
            </a:prstGeom>
            <a:solidFill>
              <a:schemeClr val="accent2">
                <a:alpha val="7059"/>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accent2"/>
                  </a:solidFill>
                </a:rPr>
                <a:t>TransUnion</a:t>
              </a:r>
            </a:p>
          </p:txBody>
        </p:sp>
        <p:sp>
          <p:nvSpPr>
            <p:cNvPr id="18" name="Rectangle 17"/>
            <p:cNvSpPr/>
            <p:nvPr/>
          </p:nvSpPr>
          <p:spPr>
            <a:xfrm>
              <a:off x="883577" y="5219271"/>
              <a:ext cx="2044557" cy="8219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2996622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639DB03-FCAD-485C-9007-ADDC8890895D}"/>
              </a:ext>
            </a:extLst>
          </p:cNvPr>
          <p:cNvPicPr>
            <a:picLocks noChangeAspect="1"/>
          </p:cNvPicPr>
          <p:nvPr/>
        </p:nvPicPr>
        <p:blipFill>
          <a:blip r:embed="rId3"/>
          <a:stretch>
            <a:fillRect/>
          </a:stretch>
        </p:blipFill>
        <p:spPr>
          <a:xfrm>
            <a:off x="2493006" y="1400658"/>
            <a:ext cx="4157988" cy="4157986"/>
          </a:xfrm>
          <a:prstGeom prst="rect">
            <a:avLst/>
          </a:prstGeom>
        </p:spPr>
      </p:pic>
      <p:sp>
        <p:nvSpPr>
          <p:cNvPr id="2" name="Title 1"/>
          <p:cNvSpPr>
            <a:spLocks noGrp="1"/>
          </p:cNvSpPr>
          <p:nvPr>
            <p:ph type="title"/>
          </p:nvPr>
        </p:nvSpPr>
        <p:spPr/>
        <p:txBody>
          <a:bodyPr/>
          <a:lstStyle/>
          <a:p>
            <a:r>
              <a:rPr lang="en-US" dirty="0"/>
              <a:t>Calculating a Credit Score </a:t>
            </a:r>
          </a:p>
        </p:txBody>
      </p:sp>
      <p:sp>
        <p:nvSpPr>
          <p:cNvPr id="4" name="Slide Number Placeholder 3"/>
          <p:cNvSpPr>
            <a:spLocks noGrp="1"/>
          </p:cNvSpPr>
          <p:nvPr>
            <p:ph type="sldNum" idx="4294967295"/>
          </p:nvPr>
        </p:nvSpPr>
        <p:spPr>
          <a:xfrm>
            <a:off x="6553200" y="6356351"/>
            <a:ext cx="2133599" cy="365125"/>
          </a:xfrm>
          <a:prstGeom prst="rect">
            <a:avLst/>
          </a:prstGeom>
        </p:spPr>
        <p:txBody>
          <a:bodyPr/>
          <a:lstStyle/>
          <a:p>
            <a:pPr marL="0" marR="0" lvl="0" indent="0" algn="r" rtl="0">
              <a:spcBef>
                <a:spcPts val="0"/>
              </a:spcBef>
              <a:buSzPct val="25000"/>
              <a:buNone/>
            </a:pPr>
            <a:fld id="{00000000-1234-1234-1234-123412341234}" type="slidenum">
              <a:rPr lang="en-US" sz="1000" b="0" i="0" u="none" strike="noStrike" cap="none" smtClean="0">
                <a:solidFill>
                  <a:schemeClr val="lt1"/>
                </a:solidFill>
                <a:latin typeface="Arial"/>
                <a:ea typeface="Arial"/>
                <a:cs typeface="Arial"/>
                <a:sym typeface="Arial"/>
              </a:rPr>
              <a:t>7</a:t>
            </a:fld>
            <a:endParaRPr lang="en-US" sz="1000" b="0" i="0" u="none" strike="noStrike" cap="none" dirty="0">
              <a:solidFill>
                <a:schemeClr val="lt1"/>
              </a:solidFill>
              <a:latin typeface="Arial"/>
              <a:ea typeface="Arial"/>
              <a:cs typeface="Arial"/>
              <a:sym typeface="Arial"/>
            </a:endParaRPr>
          </a:p>
        </p:txBody>
      </p:sp>
      <p:sp>
        <p:nvSpPr>
          <p:cNvPr id="41" name="TextBox 40"/>
          <p:cNvSpPr txBox="1"/>
          <p:nvPr/>
        </p:nvSpPr>
        <p:spPr>
          <a:xfrm>
            <a:off x="385309" y="2180206"/>
            <a:ext cx="1584088" cy="338554"/>
          </a:xfrm>
          <a:prstGeom prst="rect">
            <a:avLst/>
          </a:prstGeom>
          <a:noFill/>
        </p:spPr>
        <p:txBody>
          <a:bodyPr wrap="square" rtlCol="0" anchor="ctr">
            <a:spAutoFit/>
          </a:bodyPr>
          <a:lstStyle>
            <a:defPPr marR="0" lvl="0" algn="l" rtl="0">
              <a:lnSpc>
                <a:spcPct val="100000"/>
              </a:lnSpc>
              <a:spcBef>
                <a:spcPts val="0"/>
              </a:spcBef>
              <a:spcAft>
                <a:spcPts val="0"/>
              </a:spcAft>
              <a:defRPr/>
            </a:defPPr>
            <a:lvl1pPr algn="r">
              <a:spcBef>
                <a:spcPct val="20000"/>
              </a:spcBef>
              <a:defRPr sz="1600">
                <a:solidFill>
                  <a:schemeClr val="accent2"/>
                </a:solidFill>
                <a:latin typeface="+mn-lt"/>
                <a:ea typeface="Helvetica" charset="0"/>
              </a:defRPr>
            </a:lvl1pPr>
          </a:lstStyle>
          <a:p>
            <a:r>
              <a:rPr lang="en-US" dirty="0"/>
              <a:t>Amounts Owed</a:t>
            </a:r>
          </a:p>
        </p:txBody>
      </p:sp>
      <p:sp>
        <p:nvSpPr>
          <p:cNvPr id="22" name="Oval 21"/>
          <p:cNvSpPr/>
          <p:nvPr/>
        </p:nvSpPr>
        <p:spPr>
          <a:xfrm>
            <a:off x="2774022" y="1681678"/>
            <a:ext cx="3595956" cy="3595946"/>
          </a:xfrm>
          <a:prstGeom prst="ellipse">
            <a:avLst/>
          </a:prstGeom>
          <a:solidFill>
            <a:srgbClr val="FFFFFF">
              <a:alpha val="16863"/>
            </a:srgb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406149" y="5267350"/>
            <a:ext cx="1563248" cy="338554"/>
          </a:xfrm>
          <a:prstGeom prst="rect">
            <a:avLst/>
          </a:prstGeom>
          <a:noFill/>
        </p:spPr>
        <p:txBody>
          <a:bodyPr wrap="square" rtlCol="0" anchor="ctr">
            <a:spAutoFit/>
          </a:bodyPr>
          <a:lstStyle>
            <a:defPPr marR="0" lvl="0" algn="l" rtl="0">
              <a:lnSpc>
                <a:spcPct val="100000"/>
              </a:lnSpc>
              <a:spcBef>
                <a:spcPts val="0"/>
              </a:spcBef>
              <a:spcAft>
                <a:spcPts val="0"/>
              </a:spcAft>
            </a:defPPr>
            <a:lvl1pPr>
              <a:spcBef>
                <a:spcPct val="20000"/>
              </a:spcBef>
              <a:defRPr sz="1600">
                <a:solidFill>
                  <a:schemeClr val="accent2"/>
                </a:solidFill>
                <a:latin typeface="+mn-lt"/>
                <a:ea typeface="Helvetica" charset="0"/>
              </a:defRPr>
            </a:lvl1pPr>
          </a:lstStyle>
          <a:p>
            <a:pPr algn="r"/>
            <a:r>
              <a:rPr lang="en-US" dirty="0"/>
              <a:t>Types of Credit</a:t>
            </a:r>
          </a:p>
        </p:txBody>
      </p:sp>
      <p:sp>
        <p:nvSpPr>
          <p:cNvPr id="24" name="TextBox 23"/>
          <p:cNvSpPr txBox="1"/>
          <p:nvPr/>
        </p:nvSpPr>
        <p:spPr>
          <a:xfrm>
            <a:off x="7144027" y="1786417"/>
            <a:ext cx="1095847" cy="584775"/>
          </a:xfrm>
          <a:prstGeom prst="rect">
            <a:avLst/>
          </a:prstGeom>
          <a:noFill/>
        </p:spPr>
        <p:txBody>
          <a:bodyPr wrap="square" rtlCol="0" anchor="ctr">
            <a:spAutoFit/>
          </a:bodyPr>
          <a:lstStyle>
            <a:defPPr marR="0" lvl="0" algn="l" rtl="0">
              <a:lnSpc>
                <a:spcPct val="100000"/>
              </a:lnSpc>
              <a:spcBef>
                <a:spcPts val="0"/>
              </a:spcBef>
              <a:spcAft>
                <a:spcPts val="0"/>
              </a:spcAft>
            </a:defPPr>
            <a:lvl1pPr>
              <a:spcBef>
                <a:spcPct val="20000"/>
              </a:spcBef>
              <a:defRPr sz="1600">
                <a:solidFill>
                  <a:schemeClr val="accent2"/>
                </a:solidFill>
                <a:latin typeface="+mn-lt"/>
                <a:ea typeface="Helvetica" charset="0"/>
              </a:defRPr>
            </a:lvl1pPr>
          </a:lstStyle>
          <a:p>
            <a:r>
              <a:rPr lang="en-US" dirty="0"/>
              <a:t>Payment History</a:t>
            </a:r>
          </a:p>
        </p:txBody>
      </p:sp>
      <p:sp>
        <p:nvSpPr>
          <p:cNvPr id="25" name="TextBox 24"/>
          <p:cNvSpPr txBox="1"/>
          <p:nvPr/>
        </p:nvSpPr>
        <p:spPr>
          <a:xfrm>
            <a:off x="7144026" y="4869952"/>
            <a:ext cx="1511951" cy="584775"/>
          </a:xfrm>
          <a:prstGeom prst="rect">
            <a:avLst/>
          </a:prstGeom>
          <a:noFill/>
        </p:spPr>
        <p:txBody>
          <a:bodyPr wrap="square" rtlCol="0" anchor="ctr">
            <a:spAutoFit/>
          </a:bodyPr>
          <a:lstStyle/>
          <a:p>
            <a:pPr>
              <a:spcBef>
                <a:spcPct val="20000"/>
              </a:spcBef>
            </a:pPr>
            <a:r>
              <a:rPr lang="en-US" sz="1600" dirty="0">
                <a:solidFill>
                  <a:schemeClr val="accent2"/>
                </a:solidFill>
                <a:latin typeface="+mn-lt"/>
                <a:ea typeface="Helvetica" charset="0"/>
              </a:rPr>
              <a:t>Length of </a:t>
            </a:r>
            <a:br>
              <a:rPr lang="en-US" sz="1600" dirty="0">
                <a:solidFill>
                  <a:schemeClr val="accent2"/>
                </a:solidFill>
                <a:latin typeface="+mn-lt"/>
                <a:ea typeface="Helvetica" charset="0"/>
              </a:rPr>
            </a:br>
            <a:r>
              <a:rPr lang="en-US" sz="1600" dirty="0">
                <a:solidFill>
                  <a:schemeClr val="accent2"/>
                </a:solidFill>
                <a:latin typeface="+mn-lt"/>
                <a:ea typeface="Helvetica" charset="0"/>
              </a:rPr>
              <a:t>Credit History</a:t>
            </a:r>
          </a:p>
        </p:txBody>
      </p:sp>
      <p:sp>
        <p:nvSpPr>
          <p:cNvPr id="26" name="TextBox 25"/>
          <p:cNvSpPr txBox="1"/>
          <p:nvPr/>
        </p:nvSpPr>
        <p:spPr>
          <a:xfrm>
            <a:off x="3816022" y="5870566"/>
            <a:ext cx="1511951" cy="338554"/>
          </a:xfrm>
          <a:prstGeom prst="rect">
            <a:avLst/>
          </a:prstGeom>
          <a:noFill/>
        </p:spPr>
        <p:txBody>
          <a:bodyPr wrap="square" rtlCol="0" anchor="ctr">
            <a:spAutoFit/>
          </a:bodyPr>
          <a:lstStyle/>
          <a:p>
            <a:pPr algn="ctr">
              <a:spcBef>
                <a:spcPct val="20000"/>
              </a:spcBef>
            </a:pPr>
            <a:r>
              <a:rPr lang="en-US" sz="1600" dirty="0">
                <a:solidFill>
                  <a:schemeClr val="accent2"/>
                </a:solidFill>
                <a:latin typeface="+mn-lt"/>
                <a:ea typeface="Helvetica" charset="0"/>
              </a:rPr>
              <a:t>New Credit</a:t>
            </a:r>
          </a:p>
        </p:txBody>
      </p:sp>
      <p:cxnSp>
        <p:nvCxnSpPr>
          <p:cNvPr id="6" name="Straight Connector 5"/>
          <p:cNvCxnSpPr/>
          <p:nvPr/>
        </p:nvCxnSpPr>
        <p:spPr>
          <a:xfrm>
            <a:off x="4571998" y="4900774"/>
            <a:ext cx="0" cy="908148"/>
          </a:xfrm>
          <a:prstGeom prst="line">
            <a:avLst/>
          </a:prstGeom>
          <a:ln w="19050">
            <a:solidFill>
              <a:schemeClr val="accent1"/>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sp>
        <p:nvSpPr>
          <p:cNvPr id="9" name="Freeform 8"/>
          <p:cNvSpPr/>
          <p:nvPr/>
        </p:nvSpPr>
        <p:spPr>
          <a:xfrm>
            <a:off x="5548045" y="4469259"/>
            <a:ext cx="1510301" cy="698643"/>
          </a:xfrm>
          <a:custGeom>
            <a:avLst/>
            <a:gdLst>
              <a:gd name="connsiteX0" fmla="*/ 0 w 2506894"/>
              <a:gd name="connsiteY0" fmla="*/ 0 h 1695236"/>
              <a:gd name="connsiteX1" fmla="*/ 1715784 w 2506894"/>
              <a:gd name="connsiteY1" fmla="*/ 1695236 h 1695236"/>
              <a:gd name="connsiteX2" fmla="*/ 2506894 w 2506894"/>
              <a:gd name="connsiteY2" fmla="*/ 1695236 h 1695236"/>
              <a:gd name="connsiteX0" fmla="*/ 0 w 1510301"/>
              <a:gd name="connsiteY0" fmla="*/ 0 h 698643"/>
              <a:gd name="connsiteX1" fmla="*/ 719191 w 1510301"/>
              <a:gd name="connsiteY1" fmla="*/ 698643 h 698643"/>
              <a:gd name="connsiteX2" fmla="*/ 1510301 w 1510301"/>
              <a:gd name="connsiteY2" fmla="*/ 698643 h 698643"/>
            </a:gdLst>
            <a:ahLst/>
            <a:cxnLst>
              <a:cxn ang="0">
                <a:pos x="connsiteX0" y="connsiteY0"/>
              </a:cxn>
              <a:cxn ang="0">
                <a:pos x="connsiteX1" y="connsiteY1"/>
              </a:cxn>
              <a:cxn ang="0">
                <a:pos x="connsiteX2" y="connsiteY2"/>
              </a:cxn>
            </a:cxnLst>
            <a:rect l="l" t="t" r="r" b="b"/>
            <a:pathLst>
              <a:path w="1510301" h="698643">
                <a:moveTo>
                  <a:pt x="0" y="0"/>
                </a:moveTo>
                <a:lnTo>
                  <a:pt x="719191" y="698643"/>
                </a:lnTo>
                <a:lnTo>
                  <a:pt x="1510301" y="698643"/>
                </a:lnTo>
              </a:path>
            </a:pathLst>
          </a:custGeom>
          <a:ln w="19050">
            <a:solidFill>
              <a:schemeClr val="accent1"/>
            </a:solidFill>
            <a:headEnd type="none" w="med" len="med"/>
            <a:tailEnd type="oval"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2" name="Freeform 31"/>
          <p:cNvSpPr/>
          <p:nvPr/>
        </p:nvSpPr>
        <p:spPr>
          <a:xfrm flipV="1">
            <a:off x="5722703" y="2078805"/>
            <a:ext cx="1345918" cy="608091"/>
          </a:xfrm>
          <a:custGeom>
            <a:avLst/>
            <a:gdLst>
              <a:gd name="connsiteX0" fmla="*/ 0 w 2506894"/>
              <a:gd name="connsiteY0" fmla="*/ 0 h 1695236"/>
              <a:gd name="connsiteX1" fmla="*/ 1715784 w 2506894"/>
              <a:gd name="connsiteY1" fmla="*/ 1695236 h 1695236"/>
              <a:gd name="connsiteX2" fmla="*/ 2506894 w 2506894"/>
              <a:gd name="connsiteY2" fmla="*/ 1695236 h 1695236"/>
              <a:gd name="connsiteX0" fmla="*/ 0 w 1510301"/>
              <a:gd name="connsiteY0" fmla="*/ 0 h 698643"/>
              <a:gd name="connsiteX1" fmla="*/ 719191 w 1510301"/>
              <a:gd name="connsiteY1" fmla="*/ 698643 h 698643"/>
              <a:gd name="connsiteX2" fmla="*/ 1510301 w 1510301"/>
              <a:gd name="connsiteY2" fmla="*/ 698643 h 698643"/>
              <a:gd name="connsiteX0" fmla="*/ 0 w 1103270"/>
              <a:gd name="connsiteY0" fmla="*/ 0 h 301416"/>
              <a:gd name="connsiteX1" fmla="*/ 312160 w 1103270"/>
              <a:gd name="connsiteY1" fmla="*/ 301416 h 301416"/>
              <a:gd name="connsiteX2" fmla="*/ 1103270 w 1103270"/>
              <a:gd name="connsiteY2" fmla="*/ 301416 h 301416"/>
              <a:gd name="connsiteX0" fmla="*/ 0 w 464160"/>
              <a:gd name="connsiteY0" fmla="*/ 0 h 306509"/>
              <a:gd name="connsiteX1" fmla="*/ 312160 w 464160"/>
              <a:gd name="connsiteY1" fmla="*/ 301416 h 306509"/>
              <a:gd name="connsiteX2" fmla="*/ 464160 w 464160"/>
              <a:gd name="connsiteY2" fmla="*/ 306509 h 306509"/>
              <a:gd name="connsiteX0" fmla="*/ 0 w 467730"/>
              <a:gd name="connsiteY0" fmla="*/ 0 h 301416"/>
              <a:gd name="connsiteX1" fmla="*/ 312160 w 467730"/>
              <a:gd name="connsiteY1" fmla="*/ 301416 h 301416"/>
              <a:gd name="connsiteX2" fmla="*/ 467730 w 467730"/>
              <a:gd name="connsiteY2" fmla="*/ 301416 h 301416"/>
            </a:gdLst>
            <a:ahLst/>
            <a:cxnLst>
              <a:cxn ang="0">
                <a:pos x="connsiteX0" y="connsiteY0"/>
              </a:cxn>
              <a:cxn ang="0">
                <a:pos x="connsiteX1" y="connsiteY1"/>
              </a:cxn>
              <a:cxn ang="0">
                <a:pos x="connsiteX2" y="connsiteY2"/>
              </a:cxn>
            </a:cxnLst>
            <a:rect l="l" t="t" r="r" b="b"/>
            <a:pathLst>
              <a:path w="467730" h="301416">
                <a:moveTo>
                  <a:pt x="0" y="0"/>
                </a:moveTo>
                <a:lnTo>
                  <a:pt x="312160" y="301416"/>
                </a:lnTo>
                <a:lnTo>
                  <a:pt x="467730" y="301416"/>
                </a:lnTo>
              </a:path>
            </a:pathLst>
          </a:custGeom>
          <a:ln w="19050">
            <a:solidFill>
              <a:schemeClr val="accent1"/>
            </a:solidFill>
            <a:headEnd type="none" w="med" len="med"/>
            <a:tailEnd type="oval"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3" name="Freeform 32"/>
          <p:cNvSpPr/>
          <p:nvPr/>
        </p:nvSpPr>
        <p:spPr>
          <a:xfrm flipH="1">
            <a:off x="2049691" y="4640633"/>
            <a:ext cx="1720919" cy="806269"/>
          </a:xfrm>
          <a:custGeom>
            <a:avLst/>
            <a:gdLst>
              <a:gd name="connsiteX0" fmla="*/ 0 w 2506894"/>
              <a:gd name="connsiteY0" fmla="*/ 0 h 1695236"/>
              <a:gd name="connsiteX1" fmla="*/ 1715784 w 2506894"/>
              <a:gd name="connsiteY1" fmla="*/ 1695236 h 1695236"/>
              <a:gd name="connsiteX2" fmla="*/ 2506894 w 2506894"/>
              <a:gd name="connsiteY2" fmla="*/ 1695236 h 1695236"/>
              <a:gd name="connsiteX0" fmla="*/ 0 w 1510301"/>
              <a:gd name="connsiteY0" fmla="*/ 0 h 698643"/>
              <a:gd name="connsiteX1" fmla="*/ 719191 w 1510301"/>
              <a:gd name="connsiteY1" fmla="*/ 698643 h 698643"/>
              <a:gd name="connsiteX2" fmla="*/ 1510301 w 1510301"/>
              <a:gd name="connsiteY2" fmla="*/ 698643 h 698643"/>
              <a:gd name="connsiteX0" fmla="*/ 0 w 1510301"/>
              <a:gd name="connsiteY0" fmla="*/ 0 h 698643"/>
              <a:gd name="connsiteX1" fmla="*/ 817622 w 1510301"/>
              <a:gd name="connsiteY1" fmla="*/ 698643 h 698643"/>
              <a:gd name="connsiteX2" fmla="*/ 1510301 w 1510301"/>
              <a:gd name="connsiteY2" fmla="*/ 698643 h 698643"/>
              <a:gd name="connsiteX0" fmla="*/ 0 w 1030449"/>
              <a:gd name="connsiteY0" fmla="*/ 0 h 286336"/>
              <a:gd name="connsiteX1" fmla="*/ 337770 w 1030449"/>
              <a:gd name="connsiteY1" fmla="*/ 286336 h 286336"/>
              <a:gd name="connsiteX2" fmla="*/ 1030449 w 1030449"/>
              <a:gd name="connsiteY2" fmla="*/ 286336 h 286336"/>
            </a:gdLst>
            <a:ahLst/>
            <a:cxnLst>
              <a:cxn ang="0">
                <a:pos x="connsiteX0" y="connsiteY0"/>
              </a:cxn>
              <a:cxn ang="0">
                <a:pos x="connsiteX1" y="connsiteY1"/>
              </a:cxn>
              <a:cxn ang="0">
                <a:pos x="connsiteX2" y="connsiteY2"/>
              </a:cxn>
            </a:cxnLst>
            <a:rect l="l" t="t" r="r" b="b"/>
            <a:pathLst>
              <a:path w="1030449" h="286336">
                <a:moveTo>
                  <a:pt x="0" y="0"/>
                </a:moveTo>
                <a:lnTo>
                  <a:pt x="337770" y="286336"/>
                </a:lnTo>
                <a:lnTo>
                  <a:pt x="1030449" y="286336"/>
                </a:lnTo>
              </a:path>
            </a:pathLst>
          </a:custGeom>
          <a:ln w="19050">
            <a:solidFill>
              <a:schemeClr val="accent1"/>
            </a:solidFill>
            <a:headEnd type="none" w="med" len="med"/>
            <a:tailEnd type="oval"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Freeform 33"/>
          <p:cNvSpPr/>
          <p:nvPr/>
        </p:nvSpPr>
        <p:spPr>
          <a:xfrm rot="10800000">
            <a:off x="2041316" y="2349483"/>
            <a:ext cx="1277236" cy="446576"/>
          </a:xfrm>
          <a:custGeom>
            <a:avLst/>
            <a:gdLst>
              <a:gd name="connsiteX0" fmla="*/ 0 w 2506894"/>
              <a:gd name="connsiteY0" fmla="*/ 0 h 1695236"/>
              <a:gd name="connsiteX1" fmla="*/ 1715784 w 2506894"/>
              <a:gd name="connsiteY1" fmla="*/ 1695236 h 1695236"/>
              <a:gd name="connsiteX2" fmla="*/ 2506894 w 2506894"/>
              <a:gd name="connsiteY2" fmla="*/ 1695236 h 1695236"/>
              <a:gd name="connsiteX0" fmla="*/ 0 w 1510301"/>
              <a:gd name="connsiteY0" fmla="*/ 0 h 698643"/>
              <a:gd name="connsiteX1" fmla="*/ 719191 w 1510301"/>
              <a:gd name="connsiteY1" fmla="*/ 698643 h 698643"/>
              <a:gd name="connsiteX2" fmla="*/ 1510301 w 1510301"/>
              <a:gd name="connsiteY2" fmla="*/ 698643 h 698643"/>
              <a:gd name="connsiteX0" fmla="*/ 0 w 3593469"/>
              <a:gd name="connsiteY0" fmla="*/ 0 h 2424699"/>
              <a:gd name="connsiteX1" fmla="*/ 2802359 w 3593469"/>
              <a:gd name="connsiteY1" fmla="*/ 2424699 h 2424699"/>
              <a:gd name="connsiteX2" fmla="*/ 3593469 w 3593469"/>
              <a:gd name="connsiteY2" fmla="*/ 2424699 h 2424699"/>
              <a:gd name="connsiteX0" fmla="*/ 0 w 3451050"/>
              <a:gd name="connsiteY0" fmla="*/ 0 h 2424699"/>
              <a:gd name="connsiteX1" fmla="*/ 2802359 w 3451050"/>
              <a:gd name="connsiteY1" fmla="*/ 2424699 h 2424699"/>
              <a:gd name="connsiteX2" fmla="*/ 3451050 w 3451050"/>
              <a:gd name="connsiteY2" fmla="*/ 2424699 h 2424699"/>
              <a:gd name="connsiteX0" fmla="*/ 0 w 1756255"/>
              <a:gd name="connsiteY0" fmla="*/ 0 h 958138"/>
              <a:gd name="connsiteX1" fmla="*/ 1107564 w 1756255"/>
              <a:gd name="connsiteY1" fmla="*/ 958138 h 958138"/>
              <a:gd name="connsiteX2" fmla="*/ 1756255 w 1756255"/>
              <a:gd name="connsiteY2" fmla="*/ 958138 h 958138"/>
              <a:gd name="connsiteX0" fmla="*/ 0 w 1770497"/>
              <a:gd name="connsiteY0" fmla="*/ 0 h 980700"/>
              <a:gd name="connsiteX1" fmla="*/ 1121806 w 1770497"/>
              <a:gd name="connsiteY1" fmla="*/ 980700 h 980700"/>
              <a:gd name="connsiteX2" fmla="*/ 1770497 w 1770497"/>
              <a:gd name="connsiteY2" fmla="*/ 980700 h 980700"/>
            </a:gdLst>
            <a:ahLst/>
            <a:cxnLst>
              <a:cxn ang="0">
                <a:pos x="connsiteX0" y="connsiteY0"/>
              </a:cxn>
              <a:cxn ang="0">
                <a:pos x="connsiteX1" y="connsiteY1"/>
              </a:cxn>
              <a:cxn ang="0">
                <a:pos x="connsiteX2" y="connsiteY2"/>
              </a:cxn>
            </a:cxnLst>
            <a:rect l="l" t="t" r="r" b="b"/>
            <a:pathLst>
              <a:path w="1770497" h="980700">
                <a:moveTo>
                  <a:pt x="0" y="0"/>
                </a:moveTo>
                <a:lnTo>
                  <a:pt x="1121806" y="980700"/>
                </a:lnTo>
                <a:lnTo>
                  <a:pt x="1770497" y="980700"/>
                </a:lnTo>
              </a:path>
            </a:pathLst>
          </a:custGeom>
          <a:ln w="19050">
            <a:solidFill>
              <a:schemeClr val="accent1"/>
            </a:solidFill>
            <a:headEnd type="none" w="med" len="med"/>
            <a:tailEnd type="oval"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0482830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Costs of Co-signing </a:t>
            </a:r>
            <a:endParaRPr lang="en-US" dirty="0"/>
          </a:p>
        </p:txBody>
      </p:sp>
      <p:sp>
        <p:nvSpPr>
          <p:cNvPr id="4" name="Slide Number Placeholder 3"/>
          <p:cNvSpPr>
            <a:spLocks noGrp="1"/>
          </p:cNvSpPr>
          <p:nvPr>
            <p:ph type="sldNum" idx="4294967295"/>
          </p:nvPr>
        </p:nvSpPr>
        <p:spPr>
          <a:xfrm>
            <a:off x="7010400" y="6356350"/>
            <a:ext cx="2133600" cy="365125"/>
          </a:xfrm>
          <a:prstGeom prst="rect">
            <a:avLst/>
          </a:prstGeom>
        </p:spPr>
        <p:txBody>
          <a:bodyPr/>
          <a:lstStyle/>
          <a:p>
            <a:pPr marL="0" marR="0" lvl="0" indent="0" algn="r" rtl="0">
              <a:spcBef>
                <a:spcPts val="0"/>
              </a:spcBef>
              <a:buSzPct val="25000"/>
              <a:buNone/>
            </a:pPr>
            <a:fld id="{00000000-1234-1234-1234-123412341234}" type="slidenum">
              <a:rPr lang="en-US" sz="1000" b="0" i="0" u="none" strike="noStrike" cap="none" smtClean="0">
                <a:solidFill>
                  <a:schemeClr val="lt1"/>
                </a:solidFill>
                <a:latin typeface="Arial"/>
                <a:ea typeface="Arial"/>
                <a:cs typeface="Arial"/>
                <a:sym typeface="Arial"/>
              </a:rPr>
              <a:t>8</a:t>
            </a:fld>
            <a:endParaRPr lang="en-US" sz="1000" b="0" i="0" u="none" strike="noStrike" cap="none" dirty="0">
              <a:solidFill>
                <a:schemeClr val="lt1"/>
              </a:solidFill>
              <a:latin typeface="Arial"/>
              <a:ea typeface="Arial"/>
              <a:cs typeface="Arial"/>
              <a:sym typeface="Arial"/>
            </a:endParaRPr>
          </a:p>
        </p:txBody>
      </p:sp>
      <p:grpSp>
        <p:nvGrpSpPr>
          <p:cNvPr id="13" name="Group 12"/>
          <p:cNvGrpSpPr/>
          <p:nvPr/>
        </p:nvGrpSpPr>
        <p:grpSpPr>
          <a:xfrm>
            <a:off x="457199" y="1607904"/>
            <a:ext cx="3189860" cy="3189858"/>
            <a:chOff x="-4422663" y="-831703"/>
            <a:chExt cx="3703836" cy="3703836"/>
          </a:xfrm>
        </p:grpSpPr>
        <p:pic>
          <p:nvPicPr>
            <p:cNvPr id="6" name="Picture 5">
              <a:extLst>
                <a:ext uri="{FF2B5EF4-FFF2-40B4-BE49-F238E27FC236}">
                  <a16:creationId xmlns:a16="http://schemas.microsoft.com/office/drawing/2014/main" id="{5741BB42-2EB5-43F4-B38C-490E0E7C4369}"/>
                </a:ext>
              </a:extLst>
            </p:cNvPr>
            <p:cNvPicPr>
              <a:picLocks noChangeAspect="1"/>
            </p:cNvPicPr>
            <p:nvPr/>
          </p:nvPicPr>
          <p:blipFill>
            <a:blip r:embed="rId3"/>
            <a:stretch>
              <a:fillRect/>
            </a:stretch>
          </p:blipFill>
          <p:spPr>
            <a:xfrm>
              <a:off x="-4143825" y="-552864"/>
              <a:ext cx="3146160" cy="3146158"/>
            </a:xfrm>
            <a:prstGeom prst="rect">
              <a:avLst/>
            </a:prstGeom>
          </p:spPr>
        </p:pic>
        <p:grpSp>
          <p:nvGrpSpPr>
            <p:cNvPr id="8" name="Group 7"/>
            <p:cNvGrpSpPr/>
            <p:nvPr/>
          </p:nvGrpSpPr>
          <p:grpSpPr>
            <a:xfrm>
              <a:off x="-4422663" y="-831703"/>
              <a:ext cx="3703836" cy="3703836"/>
              <a:chOff x="457199" y="1541125"/>
              <a:chExt cx="2866490" cy="2866490"/>
            </a:xfrm>
          </p:grpSpPr>
          <p:sp>
            <p:nvSpPr>
              <p:cNvPr id="9" name="Donut 8"/>
              <p:cNvSpPr/>
              <p:nvPr/>
            </p:nvSpPr>
            <p:spPr>
              <a:xfrm>
                <a:off x="457199" y="1541125"/>
                <a:ext cx="2866490" cy="2866490"/>
              </a:xfrm>
              <a:prstGeom prst="donut">
                <a:avLst>
                  <a:gd name="adj" fmla="val 7772"/>
                </a:avLst>
              </a:prstGeom>
              <a:solidFill>
                <a:schemeClr val="accent2">
                  <a:alpha val="7059"/>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672997" y="1756925"/>
                <a:ext cx="2434894" cy="243489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9" name="Shape 162"/>
          <p:cNvSpPr txBox="1">
            <a:spLocks/>
          </p:cNvSpPr>
          <p:nvPr/>
        </p:nvSpPr>
        <p:spPr>
          <a:xfrm>
            <a:off x="4458984" y="1460079"/>
            <a:ext cx="4227815" cy="1920119"/>
          </a:xfrm>
          <a:prstGeom prst="rect">
            <a:avLst/>
          </a:prstGeom>
        </p:spPr>
        <p:txBody>
          <a:bodyPr anchor="t"/>
          <a:lstStyle>
            <a:lvl1pPr marL="174625" indent="-174625" algn="l" defTabSz="914400" rtl="0" eaLnBrk="1" latinLnBrk="0" hangingPunct="1">
              <a:spcBef>
                <a:spcPts val="1800"/>
              </a:spcBef>
              <a:buClr>
                <a:schemeClr val="accent1"/>
              </a:buClr>
              <a:buFont typeface="Arial" panose="020B0604020202020204" pitchFamily="34" charset="0"/>
              <a:buChar char="•"/>
              <a:defRPr sz="1800" kern="1200">
                <a:solidFill>
                  <a:schemeClr val="tx2"/>
                </a:solidFill>
                <a:latin typeface="+mn-lt"/>
                <a:ea typeface="+mn-ea"/>
                <a:cs typeface="+mn-cs"/>
              </a:defRPr>
            </a:lvl1pPr>
            <a:lvl2pPr marL="574675" indent="-231775" algn="l" defTabSz="914400" rtl="0" eaLnBrk="1" latinLnBrk="0" hangingPunct="1">
              <a:spcBef>
                <a:spcPct val="20000"/>
              </a:spcBef>
              <a:buClr>
                <a:schemeClr val="accent1"/>
              </a:buClr>
              <a:buFont typeface="Arial" panose="020B0604020202020204" pitchFamily="34" charset="0"/>
              <a:buChar char="–"/>
              <a:defRPr sz="1600" kern="1200">
                <a:solidFill>
                  <a:schemeClr val="tx2"/>
                </a:solidFill>
                <a:latin typeface="+mn-lt"/>
                <a:ea typeface="+mn-ea"/>
                <a:cs typeface="+mn-cs"/>
              </a:defRPr>
            </a:lvl2pPr>
            <a:lvl3pPr marL="917575" indent="-228600" algn="l" defTabSz="914400" rtl="0" eaLnBrk="1" latinLnBrk="0" hangingPunct="1">
              <a:spcBef>
                <a:spcPct val="20000"/>
              </a:spcBef>
              <a:buClr>
                <a:schemeClr val="accent1"/>
              </a:buClr>
              <a:buFont typeface="Arial" panose="020B0604020202020204" pitchFamily="34" charset="0"/>
              <a:buChar char="•"/>
              <a:defRPr sz="1400" kern="1200">
                <a:solidFill>
                  <a:schemeClr val="tx2"/>
                </a:solidFill>
                <a:latin typeface="+mn-lt"/>
                <a:ea typeface="+mn-ea"/>
                <a:cs typeface="+mn-cs"/>
              </a:defRPr>
            </a:lvl3pPr>
            <a:lvl4pPr marL="1250950" indent="-228600" algn="l" defTabSz="914400" rtl="0" eaLnBrk="1" latinLnBrk="0" hangingPunct="1">
              <a:spcBef>
                <a:spcPct val="20000"/>
              </a:spcBef>
              <a:buClr>
                <a:schemeClr val="accent1"/>
              </a:buClr>
              <a:buFont typeface="Arial" panose="020B0604020202020204" pitchFamily="34" charset="0"/>
              <a:buChar char="–"/>
              <a:defRPr sz="1200" kern="1200">
                <a:solidFill>
                  <a:schemeClr val="tx2"/>
                </a:solidFill>
                <a:latin typeface="+mn-lt"/>
                <a:ea typeface="+mn-ea"/>
                <a:cs typeface="+mn-cs"/>
              </a:defRPr>
            </a:lvl4pPr>
            <a:lvl5pPr marL="1606550" indent="-228600" algn="l" defTabSz="914400" rtl="0" eaLnBrk="1" latinLnBrk="0" hangingPunct="1">
              <a:spcBef>
                <a:spcPct val="20000"/>
              </a:spcBef>
              <a:buClr>
                <a:schemeClr val="accent1"/>
              </a:buClr>
              <a:buFont typeface="Arial" panose="020B0604020202020204" pitchFamily="34" charset="0"/>
              <a:buChar char="»"/>
              <a:defRPr sz="1200" kern="1200">
                <a:solidFill>
                  <a:schemeClr val="tx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dirty="0">
                <a:solidFill>
                  <a:schemeClr val="accent2"/>
                </a:solidFill>
              </a:rPr>
              <a:t>Anna’s house is in foreclosure. She has taken some steps to improve her credit and is now eligible for a loan. Anna wants to use the loan to try to stop the foreclosure process, but she has a problem: She needs someone to co-sign. </a:t>
            </a:r>
          </a:p>
        </p:txBody>
      </p:sp>
      <p:cxnSp>
        <p:nvCxnSpPr>
          <p:cNvPr id="23" name="Straight Connector 22"/>
          <p:cNvCxnSpPr/>
          <p:nvPr/>
        </p:nvCxnSpPr>
        <p:spPr>
          <a:xfrm>
            <a:off x="4345969" y="1607904"/>
            <a:ext cx="0" cy="1515439"/>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24" name="Oval 23"/>
          <p:cNvSpPr/>
          <p:nvPr/>
        </p:nvSpPr>
        <p:spPr>
          <a:xfrm>
            <a:off x="4345969" y="3591350"/>
            <a:ext cx="812959" cy="812959"/>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accent1"/>
                </a:solidFill>
                <a:latin typeface="Lato" panose="020F0502020204030203" pitchFamily="34" charset="0"/>
              </a:rPr>
              <a:t>?</a:t>
            </a:r>
          </a:p>
        </p:txBody>
      </p:sp>
      <p:sp>
        <p:nvSpPr>
          <p:cNvPr id="25" name="Oval 24"/>
          <p:cNvSpPr/>
          <p:nvPr/>
        </p:nvSpPr>
        <p:spPr>
          <a:xfrm>
            <a:off x="4345968" y="4767606"/>
            <a:ext cx="812959" cy="812959"/>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accent1"/>
                </a:solidFill>
                <a:latin typeface="Lato" panose="020F0502020204030203" pitchFamily="34" charset="0"/>
              </a:rPr>
              <a:t>?</a:t>
            </a:r>
          </a:p>
        </p:txBody>
      </p:sp>
      <p:sp>
        <p:nvSpPr>
          <p:cNvPr id="26" name="Rectangle 25"/>
          <p:cNvSpPr/>
          <p:nvPr/>
        </p:nvSpPr>
        <p:spPr>
          <a:xfrm>
            <a:off x="5244956" y="3674663"/>
            <a:ext cx="3138755" cy="646331"/>
          </a:xfrm>
          <a:prstGeom prst="rect">
            <a:avLst/>
          </a:prstGeom>
        </p:spPr>
        <p:txBody>
          <a:bodyPr wrap="square" anchor="ctr">
            <a:spAutoFit/>
          </a:bodyPr>
          <a:lstStyle/>
          <a:p>
            <a:r>
              <a:rPr lang="en-US" sz="1800" dirty="0">
                <a:solidFill>
                  <a:schemeClr val="accent2"/>
                </a:solidFill>
                <a:latin typeface="+mn-lt"/>
              </a:rPr>
              <a:t>Should her best friend Bella co-sign on a loan with Anna?</a:t>
            </a:r>
          </a:p>
        </p:txBody>
      </p:sp>
      <p:sp>
        <p:nvSpPr>
          <p:cNvPr id="27" name="Rectangle 26"/>
          <p:cNvSpPr/>
          <p:nvPr/>
        </p:nvSpPr>
        <p:spPr>
          <a:xfrm>
            <a:off x="5244956" y="4850919"/>
            <a:ext cx="3138755" cy="646331"/>
          </a:xfrm>
          <a:prstGeom prst="rect">
            <a:avLst/>
          </a:prstGeom>
        </p:spPr>
        <p:txBody>
          <a:bodyPr wrap="square" anchor="ctr">
            <a:spAutoFit/>
          </a:bodyPr>
          <a:lstStyle/>
          <a:p>
            <a:r>
              <a:rPr lang="en-US" sz="1800" dirty="0">
                <a:solidFill>
                  <a:schemeClr val="accent2"/>
                </a:solidFill>
                <a:latin typeface="+mn-lt"/>
              </a:rPr>
              <a:t>How will co-signing affect Bella’s credit score? </a:t>
            </a:r>
          </a:p>
        </p:txBody>
      </p:sp>
    </p:spTree>
    <p:extLst>
      <p:ext uri="{BB962C8B-B14F-4D97-AF65-F5344CB8AC3E}">
        <p14:creationId xmlns:p14="http://schemas.microsoft.com/office/powerpoint/2010/main" val="656008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36DDAE41-BD29-4711-8A87-37E7D22A1BB1}"/>
              </a:ext>
            </a:extLst>
          </p:cNvPr>
          <p:cNvPicPr>
            <a:picLocks noChangeAspect="1"/>
          </p:cNvPicPr>
          <p:nvPr/>
        </p:nvPicPr>
        <p:blipFill>
          <a:blip r:embed="rId3"/>
          <a:stretch>
            <a:fillRect/>
          </a:stretch>
        </p:blipFill>
        <p:spPr>
          <a:xfrm>
            <a:off x="697346" y="1848048"/>
            <a:ext cx="2709570" cy="2709568"/>
          </a:xfrm>
          <a:prstGeom prst="rect">
            <a:avLst/>
          </a:prstGeom>
        </p:spPr>
      </p:pic>
      <p:sp>
        <p:nvSpPr>
          <p:cNvPr id="2" name="Title 1"/>
          <p:cNvSpPr>
            <a:spLocks noGrp="1"/>
          </p:cNvSpPr>
          <p:nvPr>
            <p:ph type="title"/>
          </p:nvPr>
        </p:nvSpPr>
        <p:spPr/>
        <p:txBody>
          <a:bodyPr/>
          <a:lstStyle/>
          <a:p>
            <a:r>
              <a:rPr lang="en-US"/>
              <a:t>Costs of Co-signing </a:t>
            </a:r>
            <a:endParaRPr lang="en-US" dirty="0"/>
          </a:p>
        </p:txBody>
      </p:sp>
      <p:sp>
        <p:nvSpPr>
          <p:cNvPr id="4" name="Slide Number Placeholder 3"/>
          <p:cNvSpPr>
            <a:spLocks noGrp="1"/>
          </p:cNvSpPr>
          <p:nvPr>
            <p:ph type="sldNum" idx="4294967295"/>
          </p:nvPr>
        </p:nvSpPr>
        <p:spPr>
          <a:xfrm>
            <a:off x="7010400" y="6356350"/>
            <a:ext cx="2133600" cy="365125"/>
          </a:xfrm>
          <a:prstGeom prst="rect">
            <a:avLst/>
          </a:prstGeom>
        </p:spPr>
        <p:txBody>
          <a:bodyPr/>
          <a:lstStyle/>
          <a:p>
            <a:pPr marL="0" marR="0" lvl="0" indent="0" algn="r" rtl="0">
              <a:spcBef>
                <a:spcPts val="0"/>
              </a:spcBef>
              <a:buSzPct val="25000"/>
              <a:buNone/>
            </a:pPr>
            <a:fld id="{00000000-1234-1234-1234-123412341234}" type="slidenum">
              <a:rPr lang="en-US" sz="1000" b="0" i="0" u="none" strike="noStrike" cap="none" smtClean="0">
                <a:solidFill>
                  <a:schemeClr val="lt1"/>
                </a:solidFill>
                <a:latin typeface="Arial"/>
                <a:ea typeface="Arial"/>
                <a:cs typeface="Arial"/>
                <a:sym typeface="Arial"/>
              </a:rPr>
              <a:t>9</a:t>
            </a:fld>
            <a:endParaRPr lang="en-US" sz="1000" b="0" i="0" u="none" strike="noStrike" cap="none" dirty="0">
              <a:solidFill>
                <a:schemeClr val="lt1"/>
              </a:solidFill>
              <a:latin typeface="Arial"/>
              <a:ea typeface="Arial"/>
              <a:cs typeface="Arial"/>
              <a:sym typeface="Arial"/>
            </a:endParaRPr>
          </a:p>
        </p:txBody>
      </p:sp>
      <p:sp>
        <p:nvSpPr>
          <p:cNvPr id="19" name="Shape 162"/>
          <p:cNvSpPr txBox="1">
            <a:spLocks/>
          </p:cNvSpPr>
          <p:nvPr/>
        </p:nvSpPr>
        <p:spPr>
          <a:xfrm>
            <a:off x="4458984" y="1460079"/>
            <a:ext cx="4227815" cy="1920119"/>
          </a:xfrm>
          <a:prstGeom prst="rect">
            <a:avLst/>
          </a:prstGeom>
        </p:spPr>
        <p:txBody>
          <a:bodyPr anchor="t"/>
          <a:lstStyle>
            <a:lvl1pPr marL="174625" indent="-174625" algn="l" defTabSz="914400" rtl="0" eaLnBrk="1" latinLnBrk="0" hangingPunct="1">
              <a:spcBef>
                <a:spcPts val="1800"/>
              </a:spcBef>
              <a:buClr>
                <a:schemeClr val="accent1"/>
              </a:buClr>
              <a:buFont typeface="Arial" panose="020B0604020202020204" pitchFamily="34" charset="0"/>
              <a:buChar char="•"/>
              <a:defRPr sz="1800" kern="1200">
                <a:solidFill>
                  <a:schemeClr val="tx2"/>
                </a:solidFill>
                <a:latin typeface="+mn-lt"/>
                <a:ea typeface="+mn-ea"/>
                <a:cs typeface="+mn-cs"/>
              </a:defRPr>
            </a:lvl1pPr>
            <a:lvl2pPr marL="574675" indent="-231775" algn="l" defTabSz="914400" rtl="0" eaLnBrk="1" latinLnBrk="0" hangingPunct="1">
              <a:spcBef>
                <a:spcPct val="20000"/>
              </a:spcBef>
              <a:buClr>
                <a:schemeClr val="accent1"/>
              </a:buClr>
              <a:buFont typeface="Arial" panose="020B0604020202020204" pitchFamily="34" charset="0"/>
              <a:buChar char="–"/>
              <a:defRPr sz="1600" kern="1200">
                <a:solidFill>
                  <a:schemeClr val="tx2"/>
                </a:solidFill>
                <a:latin typeface="+mn-lt"/>
                <a:ea typeface="+mn-ea"/>
                <a:cs typeface="+mn-cs"/>
              </a:defRPr>
            </a:lvl2pPr>
            <a:lvl3pPr marL="917575" indent="-228600" algn="l" defTabSz="914400" rtl="0" eaLnBrk="1" latinLnBrk="0" hangingPunct="1">
              <a:spcBef>
                <a:spcPct val="20000"/>
              </a:spcBef>
              <a:buClr>
                <a:schemeClr val="accent1"/>
              </a:buClr>
              <a:buFont typeface="Arial" panose="020B0604020202020204" pitchFamily="34" charset="0"/>
              <a:buChar char="•"/>
              <a:defRPr sz="1400" kern="1200">
                <a:solidFill>
                  <a:schemeClr val="tx2"/>
                </a:solidFill>
                <a:latin typeface="+mn-lt"/>
                <a:ea typeface="+mn-ea"/>
                <a:cs typeface="+mn-cs"/>
              </a:defRPr>
            </a:lvl3pPr>
            <a:lvl4pPr marL="1250950" indent="-228600" algn="l" defTabSz="914400" rtl="0" eaLnBrk="1" latinLnBrk="0" hangingPunct="1">
              <a:spcBef>
                <a:spcPct val="20000"/>
              </a:spcBef>
              <a:buClr>
                <a:schemeClr val="accent1"/>
              </a:buClr>
              <a:buFont typeface="Arial" panose="020B0604020202020204" pitchFamily="34" charset="0"/>
              <a:buChar char="–"/>
              <a:defRPr sz="1200" kern="1200">
                <a:solidFill>
                  <a:schemeClr val="tx2"/>
                </a:solidFill>
                <a:latin typeface="+mn-lt"/>
                <a:ea typeface="+mn-ea"/>
                <a:cs typeface="+mn-cs"/>
              </a:defRPr>
            </a:lvl4pPr>
            <a:lvl5pPr marL="1606550" indent="-228600" algn="l" defTabSz="914400" rtl="0" eaLnBrk="1" latinLnBrk="0" hangingPunct="1">
              <a:spcBef>
                <a:spcPct val="20000"/>
              </a:spcBef>
              <a:buClr>
                <a:schemeClr val="accent1"/>
              </a:buClr>
              <a:buFont typeface="Arial" panose="020B0604020202020204" pitchFamily="34" charset="0"/>
              <a:buChar char="»"/>
              <a:defRPr sz="1200" kern="1200">
                <a:solidFill>
                  <a:schemeClr val="tx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dirty="0">
                <a:solidFill>
                  <a:schemeClr val="accent2"/>
                </a:solidFill>
              </a:rPr>
              <a:t>Michael and Tameka are getting married in two weeks. They are thinking about merging their finances by opening a joint checking account and applying for a joint credit card. Tameka has a good credit score, but Michael does not.</a:t>
            </a:r>
          </a:p>
        </p:txBody>
      </p:sp>
      <p:cxnSp>
        <p:nvCxnSpPr>
          <p:cNvPr id="23" name="Straight Connector 22"/>
          <p:cNvCxnSpPr/>
          <p:nvPr/>
        </p:nvCxnSpPr>
        <p:spPr>
          <a:xfrm>
            <a:off x="4345969" y="1607904"/>
            <a:ext cx="0" cy="1515439"/>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24" name="Oval 23"/>
          <p:cNvSpPr/>
          <p:nvPr/>
        </p:nvSpPr>
        <p:spPr>
          <a:xfrm>
            <a:off x="4345969" y="3591350"/>
            <a:ext cx="812959" cy="812959"/>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accent1"/>
                </a:solidFill>
                <a:latin typeface="Lato" panose="020F0502020204030203" pitchFamily="34" charset="0"/>
              </a:rPr>
              <a:t>?</a:t>
            </a:r>
          </a:p>
        </p:txBody>
      </p:sp>
      <p:sp>
        <p:nvSpPr>
          <p:cNvPr id="26" name="Rectangle 25"/>
          <p:cNvSpPr/>
          <p:nvPr/>
        </p:nvSpPr>
        <p:spPr>
          <a:xfrm>
            <a:off x="5244956" y="3674663"/>
            <a:ext cx="2532581" cy="646331"/>
          </a:xfrm>
          <a:prstGeom prst="rect">
            <a:avLst/>
          </a:prstGeom>
        </p:spPr>
        <p:txBody>
          <a:bodyPr wrap="square" anchor="ctr">
            <a:spAutoFit/>
          </a:bodyPr>
          <a:lstStyle/>
          <a:p>
            <a:r>
              <a:rPr lang="en-US" sz="1800" dirty="0">
                <a:solidFill>
                  <a:schemeClr val="accent2"/>
                </a:solidFill>
                <a:latin typeface="+mn-lt"/>
              </a:rPr>
              <a:t>Should they sign up for joint credit? </a:t>
            </a:r>
          </a:p>
        </p:txBody>
      </p:sp>
      <p:grpSp>
        <p:nvGrpSpPr>
          <p:cNvPr id="21" name="Group 20"/>
          <p:cNvGrpSpPr/>
          <p:nvPr/>
        </p:nvGrpSpPr>
        <p:grpSpPr>
          <a:xfrm>
            <a:off x="457199" y="1607904"/>
            <a:ext cx="3189860" cy="3189858"/>
            <a:chOff x="457199" y="1541125"/>
            <a:chExt cx="2866490" cy="2866490"/>
          </a:xfrm>
        </p:grpSpPr>
        <p:sp>
          <p:nvSpPr>
            <p:cNvPr id="22" name="Donut 21"/>
            <p:cNvSpPr/>
            <p:nvPr/>
          </p:nvSpPr>
          <p:spPr>
            <a:xfrm>
              <a:off x="457199" y="1541125"/>
              <a:ext cx="2866490" cy="2866490"/>
            </a:xfrm>
            <a:prstGeom prst="donut">
              <a:avLst>
                <a:gd name="adj" fmla="val 7772"/>
              </a:avLst>
            </a:prstGeom>
            <a:solidFill>
              <a:schemeClr val="accent2">
                <a:alpha val="7059"/>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672997" y="1756925"/>
              <a:ext cx="2434894" cy="243489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16237541"/>
      </p:ext>
    </p:extLst>
  </p:cSld>
  <p:clrMapOvr>
    <a:masterClrMapping/>
  </p:clrMapOvr>
</p:sld>
</file>

<file path=ppt/theme/theme1.xml><?xml version="1.0" encoding="utf-8"?>
<a:theme xmlns:a="http://schemas.openxmlformats.org/drawingml/2006/main" name="Custom Design">
  <a:themeElements>
    <a:clrScheme name="EVERFI_Engage">
      <a:dk1>
        <a:srgbClr val="000000"/>
      </a:dk1>
      <a:lt1>
        <a:srgbClr val="FFFFFF"/>
      </a:lt1>
      <a:dk2>
        <a:srgbClr val="333E48"/>
      </a:dk2>
      <a:lt2>
        <a:srgbClr val="F2F2F2"/>
      </a:lt2>
      <a:accent1>
        <a:srgbClr val="046CAB"/>
      </a:accent1>
      <a:accent2>
        <a:srgbClr val="333E48"/>
      </a:accent2>
      <a:accent3>
        <a:srgbClr val="516373"/>
      </a:accent3>
      <a:accent4>
        <a:srgbClr val="6F8599"/>
      </a:accent4>
      <a:accent5>
        <a:srgbClr val="ACB9C4"/>
      </a:accent5>
      <a:accent6>
        <a:srgbClr val="F2F2F2"/>
      </a:accent6>
      <a:hlink>
        <a:srgbClr val="EE4620"/>
      </a:hlink>
      <a:folHlink>
        <a:srgbClr val="EE4620"/>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8530ADD9449334BA85B1AF5AF67B678" ma:contentTypeVersion="1" ma:contentTypeDescription="Create a new document." ma:contentTypeScope="" ma:versionID="0bf0ae9f8b4496a38892d319f7e903bc">
  <xsd:schema xmlns:xsd="http://www.w3.org/2001/XMLSchema" xmlns:xs="http://www.w3.org/2001/XMLSchema" xmlns:p="http://schemas.microsoft.com/office/2006/metadata/properties" xmlns:ns2="b8828ae2-694f-4550-a98f-ee3e20dea74b" targetNamespace="http://schemas.microsoft.com/office/2006/metadata/properties" ma:root="true" ma:fieldsID="ed099188637c579854fcca17fcabb134" ns2:_="">
    <xsd:import namespace="b8828ae2-694f-4550-a98f-ee3e20dea74b"/>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8828ae2-694f-4550-a98f-ee3e20dea74b"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EB63AE3-EADB-4E67-8873-FD3B990E648A}"/>
</file>

<file path=customXml/itemProps2.xml><?xml version="1.0" encoding="utf-8"?>
<ds:datastoreItem xmlns:ds="http://schemas.openxmlformats.org/officeDocument/2006/customXml" ds:itemID="{2BDB2D2C-BECA-42B7-9091-3A56048E3BA2}"/>
</file>

<file path=customXml/itemProps3.xml><?xml version="1.0" encoding="utf-8"?>
<ds:datastoreItem xmlns:ds="http://schemas.openxmlformats.org/officeDocument/2006/customXml" ds:itemID="{C5F76DA0-2B52-48FA-A6ED-F95B9AC27958}"/>
</file>

<file path=docProps/app.xml><?xml version="1.0" encoding="utf-8"?>
<Properties xmlns="http://schemas.openxmlformats.org/officeDocument/2006/extended-properties" xmlns:vt="http://schemas.openxmlformats.org/officeDocument/2006/docPropsVTypes">
  <TotalTime>6913</TotalTime>
  <Words>1429</Words>
  <Application>Microsoft Macintosh PowerPoint</Application>
  <PresentationFormat>On-screen Show (4:3)</PresentationFormat>
  <Paragraphs>177</Paragraphs>
  <Slides>23</Slides>
  <Notes>16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Arial</vt:lpstr>
      <vt:lpstr>Calibri</vt:lpstr>
      <vt:lpstr>Gill Sans MT</vt:lpstr>
      <vt:lpstr>Helvetica Neue</vt:lpstr>
      <vt:lpstr>Lato</vt:lpstr>
      <vt:lpstr>Custom Design</vt:lpstr>
      <vt:lpstr>Credit Scores and Reports</vt:lpstr>
      <vt:lpstr>PowerPoint Presentation</vt:lpstr>
      <vt:lpstr>What Is a Credit Score?</vt:lpstr>
      <vt:lpstr>Strategies to Build Credit </vt:lpstr>
      <vt:lpstr>A Tale of Two Friends </vt:lpstr>
      <vt:lpstr>Credit Bureaus </vt:lpstr>
      <vt:lpstr>Calculating a Credit Score </vt:lpstr>
      <vt:lpstr>Costs of Co-signing </vt:lpstr>
      <vt:lpstr>Costs of Co-signing </vt:lpstr>
      <vt:lpstr>What Is a Credit Report ?</vt:lpstr>
      <vt:lpstr>Getting Your Free Credit Report </vt:lpstr>
      <vt:lpstr>Getting Your Credit Score </vt:lpstr>
      <vt:lpstr>Reading Your Credit Report </vt:lpstr>
      <vt:lpstr>Important Dates to Review</vt:lpstr>
      <vt:lpstr>Credit Repair Organizations Act </vt:lpstr>
      <vt:lpstr>Steps to Repair Your Credit</vt:lpstr>
      <vt:lpstr>Special Circumstances for Repairing Credit </vt:lpstr>
      <vt:lpstr>Credit Repair Scams </vt:lpstr>
      <vt:lpstr>Red Flags of a  Credit Repair Scam </vt:lpstr>
      <vt:lpstr>Credit Counseling Services </vt:lpstr>
      <vt:lpstr>Strategies to Improve Credit </vt:lpstr>
      <vt:lpstr>Summary</vt:lpstr>
      <vt:lpstr>PowerPoint Presentation</vt:lpstr>
    </vt:vector>
  </TitlesOfParts>
  <Manager/>
  <Company>EVERFI</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EVERFI</dc:creator>
  <cp:keywords/>
  <dc:description/>
  <cp:lastModifiedBy>Sabina Chandiramani</cp:lastModifiedBy>
  <cp:revision>186</cp:revision>
  <dcterms:modified xsi:type="dcterms:W3CDTF">2020-09-01T03:12:43Z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0x010100E8530ADD9449334BA85B1AF5AF67B678</vt:lpwstr>
  </property>
</Properties>
</file>