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04" r:id="rId1"/>
    <p:sldMasterId id="2147485116" r:id="rId2"/>
  </p:sldMasterIdLst>
  <p:notesMasterIdLst>
    <p:notesMasterId r:id="rId26"/>
  </p:notesMasterIdLst>
  <p:handoutMasterIdLst>
    <p:handoutMasterId r:id="rId27"/>
  </p:handoutMasterIdLst>
  <p:sldIdLst>
    <p:sldId id="476" r:id="rId3"/>
    <p:sldId id="545" r:id="rId4"/>
    <p:sldId id="500" r:id="rId5"/>
    <p:sldId id="499" r:id="rId6"/>
    <p:sldId id="544" r:id="rId7"/>
    <p:sldId id="534" r:id="rId8"/>
    <p:sldId id="535" r:id="rId9"/>
    <p:sldId id="536" r:id="rId10"/>
    <p:sldId id="538" r:id="rId11"/>
    <p:sldId id="512" r:id="rId12"/>
    <p:sldId id="543" r:id="rId13"/>
    <p:sldId id="537" r:id="rId14"/>
    <p:sldId id="540" r:id="rId15"/>
    <p:sldId id="541" r:id="rId16"/>
    <p:sldId id="530" r:id="rId17"/>
    <p:sldId id="528" r:id="rId18"/>
    <p:sldId id="529" r:id="rId19"/>
    <p:sldId id="527" r:id="rId20"/>
    <p:sldId id="531" r:id="rId21"/>
    <p:sldId id="542" r:id="rId22"/>
    <p:sldId id="515" r:id="rId23"/>
    <p:sldId id="514" r:id="rId24"/>
    <p:sldId id="479" r:id="rId25"/>
  </p:sldIdLst>
  <p:sldSz cx="9144000" cy="6858000" type="screen4x3"/>
  <p:notesSz cx="9144000" cy="6858000"/>
  <p:defaultTextStyle>
    <a:defPPr>
      <a:defRPr lang="en-US"/>
    </a:defPPr>
    <a:lvl1pPr algn="l" rtl="0" eaLnBrk="0" fontAlgn="base" hangingPunct="0">
      <a:spcBef>
        <a:spcPct val="0"/>
      </a:spcBef>
      <a:spcAft>
        <a:spcPct val="0"/>
      </a:spcAft>
      <a:defRPr sz="1900" kern="1200">
        <a:solidFill>
          <a:schemeClr val="tx1"/>
        </a:solidFill>
        <a:latin typeface="Times New Roman" charset="0"/>
        <a:ea typeface="MS PGothic" charset="-128"/>
        <a:cs typeface="+mn-cs"/>
      </a:defRPr>
    </a:lvl1pPr>
    <a:lvl2pPr marL="457200" algn="l" rtl="0" eaLnBrk="0" fontAlgn="base" hangingPunct="0">
      <a:spcBef>
        <a:spcPct val="0"/>
      </a:spcBef>
      <a:spcAft>
        <a:spcPct val="0"/>
      </a:spcAft>
      <a:defRPr sz="1900" kern="1200">
        <a:solidFill>
          <a:schemeClr val="tx1"/>
        </a:solidFill>
        <a:latin typeface="Times New Roman" charset="0"/>
        <a:ea typeface="MS PGothic" charset="-128"/>
        <a:cs typeface="+mn-cs"/>
      </a:defRPr>
    </a:lvl2pPr>
    <a:lvl3pPr marL="914400" algn="l" rtl="0" eaLnBrk="0" fontAlgn="base" hangingPunct="0">
      <a:spcBef>
        <a:spcPct val="0"/>
      </a:spcBef>
      <a:spcAft>
        <a:spcPct val="0"/>
      </a:spcAft>
      <a:defRPr sz="1900" kern="1200">
        <a:solidFill>
          <a:schemeClr val="tx1"/>
        </a:solidFill>
        <a:latin typeface="Times New Roman" charset="0"/>
        <a:ea typeface="MS PGothic" charset="-128"/>
        <a:cs typeface="+mn-cs"/>
      </a:defRPr>
    </a:lvl3pPr>
    <a:lvl4pPr marL="1371600" algn="l" rtl="0" eaLnBrk="0" fontAlgn="base" hangingPunct="0">
      <a:spcBef>
        <a:spcPct val="0"/>
      </a:spcBef>
      <a:spcAft>
        <a:spcPct val="0"/>
      </a:spcAft>
      <a:defRPr sz="1900" kern="1200">
        <a:solidFill>
          <a:schemeClr val="tx1"/>
        </a:solidFill>
        <a:latin typeface="Times New Roman" charset="0"/>
        <a:ea typeface="MS PGothic" charset="-128"/>
        <a:cs typeface="+mn-cs"/>
      </a:defRPr>
    </a:lvl4pPr>
    <a:lvl5pPr marL="1828800" algn="l" rtl="0" eaLnBrk="0" fontAlgn="base" hangingPunct="0">
      <a:spcBef>
        <a:spcPct val="0"/>
      </a:spcBef>
      <a:spcAft>
        <a:spcPct val="0"/>
      </a:spcAft>
      <a:defRPr sz="1900" kern="1200">
        <a:solidFill>
          <a:schemeClr val="tx1"/>
        </a:solidFill>
        <a:latin typeface="Times New Roman" charset="0"/>
        <a:ea typeface="MS PGothic" charset="-128"/>
        <a:cs typeface="+mn-cs"/>
      </a:defRPr>
    </a:lvl5pPr>
    <a:lvl6pPr marL="2286000" algn="l" defTabSz="914400" rtl="0" eaLnBrk="1" latinLnBrk="0" hangingPunct="1">
      <a:defRPr sz="1900" kern="1200">
        <a:solidFill>
          <a:schemeClr val="tx1"/>
        </a:solidFill>
        <a:latin typeface="Times New Roman" charset="0"/>
        <a:ea typeface="MS PGothic" charset="-128"/>
        <a:cs typeface="+mn-cs"/>
      </a:defRPr>
    </a:lvl6pPr>
    <a:lvl7pPr marL="2743200" algn="l" defTabSz="914400" rtl="0" eaLnBrk="1" latinLnBrk="0" hangingPunct="1">
      <a:defRPr sz="1900" kern="1200">
        <a:solidFill>
          <a:schemeClr val="tx1"/>
        </a:solidFill>
        <a:latin typeface="Times New Roman" charset="0"/>
        <a:ea typeface="MS PGothic" charset="-128"/>
        <a:cs typeface="+mn-cs"/>
      </a:defRPr>
    </a:lvl7pPr>
    <a:lvl8pPr marL="3200400" algn="l" defTabSz="914400" rtl="0" eaLnBrk="1" latinLnBrk="0" hangingPunct="1">
      <a:defRPr sz="1900" kern="1200">
        <a:solidFill>
          <a:schemeClr val="tx1"/>
        </a:solidFill>
        <a:latin typeface="Times New Roman" charset="0"/>
        <a:ea typeface="MS PGothic" charset="-128"/>
        <a:cs typeface="+mn-cs"/>
      </a:defRPr>
    </a:lvl8pPr>
    <a:lvl9pPr marL="3657600" algn="l" defTabSz="914400" rtl="0" eaLnBrk="1" latinLnBrk="0" hangingPunct="1">
      <a:defRPr sz="1900" kern="1200">
        <a:solidFill>
          <a:schemeClr val="tx1"/>
        </a:solidFill>
        <a:latin typeface="Times New Roman"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04645"/>
    <a:srgbClr val="C48D99"/>
    <a:srgbClr val="778AC4"/>
    <a:srgbClr val="5597B6"/>
    <a:srgbClr val="8C5DA0"/>
    <a:srgbClr val="B05867"/>
    <a:srgbClr val="B1EDD8"/>
    <a:srgbClr val="71D0F0"/>
    <a:srgbClr val="24A6DC"/>
    <a:srgbClr val="1532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5" autoAdjust="0"/>
    <p:restoredTop sz="94368" autoAdjust="0"/>
  </p:normalViewPr>
  <p:slideViewPr>
    <p:cSldViewPr>
      <p:cViewPr varScale="1">
        <p:scale>
          <a:sx n="95" d="100"/>
          <a:sy n="95" d="100"/>
        </p:scale>
        <p:origin x="96" y="274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2"/>
              <c:layout>
                <c:manualLayout>
                  <c:x val="-4.3388775841222096E-2"/>
                  <c:y val="-8.9202521559805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E0-D843-9B7E-19767B4ACF01}"/>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multiLvlStrRef>
              <c:f>'Recommended Budget % '!$B$7:$C$14</c:f>
              <c:multiLvlStrCache>
                <c:ptCount val="8"/>
                <c:lvl>
                  <c:pt idx="0">
                    <c:v>10.00%</c:v>
                  </c:pt>
                  <c:pt idx="1">
                    <c:v>30.00%</c:v>
                  </c:pt>
                  <c:pt idx="2">
                    <c:v>5.00%</c:v>
                  </c:pt>
                  <c:pt idx="3">
                    <c:v>20.00%</c:v>
                  </c:pt>
                  <c:pt idx="4">
                    <c:v>10.00%</c:v>
                  </c:pt>
                  <c:pt idx="5">
                    <c:v>5.00%</c:v>
                  </c:pt>
                  <c:pt idx="6">
                    <c:v>10.00%</c:v>
                  </c:pt>
                  <c:pt idx="7">
                    <c:v>10.00%</c:v>
                  </c:pt>
                </c:lvl>
                <c:lvl>
                  <c:pt idx="0">
                    <c:v>1.  Saving </c:v>
                  </c:pt>
                  <c:pt idx="1">
                    <c:v>2.  Housing </c:v>
                  </c:pt>
                  <c:pt idx="2">
                    <c:v>3.  Utilities</c:v>
                  </c:pt>
                  <c:pt idx="3">
                    <c:v>4.  Food</c:v>
                  </c:pt>
                  <c:pt idx="4">
                    <c:v>5.  Transportation </c:v>
                  </c:pt>
                  <c:pt idx="5">
                    <c:v>6.  Entertainment </c:v>
                  </c:pt>
                  <c:pt idx="6">
                    <c:v>7.  Debt</c:v>
                  </c:pt>
                  <c:pt idx="7">
                    <c:v>8.  Other </c:v>
                  </c:pt>
                </c:lvl>
              </c:multiLvlStrCache>
            </c:multiLvlStrRef>
          </c:cat>
          <c:val>
            <c:numRef>
              <c:f>'Recommended Budget % '!$C$7:$C$14</c:f>
              <c:numCache>
                <c:formatCode>0.00%</c:formatCode>
                <c:ptCount val="8"/>
                <c:pt idx="0">
                  <c:v>0.1</c:v>
                </c:pt>
                <c:pt idx="1">
                  <c:v>0.3</c:v>
                </c:pt>
                <c:pt idx="2">
                  <c:v>0.05</c:v>
                </c:pt>
                <c:pt idx="3">
                  <c:v>0.2</c:v>
                </c:pt>
                <c:pt idx="4">
                  <c:v>0.1</c:v>
                </c:pt>
                <c:pt idx="5">
                  <c:v>0.05</c:v>
                </c:pt>
                <c:pt idx="6">
                  <c:v>0.1</c:v>
                </c:pt>
                <c:pt idx="7">
                  <c:v>0.1</c:v>
                </c:pt>
              </c:numCache>
            </c:numRef>
          </c:val>
          <c:extLst>
            <c:ext xmlns:c16="http://schemas.microsoft.com/office/drawing/2014/chart" uri="{C3380CC4-5D6E-409C-BE32-E72D297353CC}">
              <c16:uniqueId val="{00000001-68E0-D843-9B7E-19767B4ACF01}"/>
            </c:ext>
          </c:extLst>
        </c:ser>
        <c:ser>
          <c:idx val="1"/>
          <c:order val="1"/>
          <c:tx>
            <c:strRef>
              <c:f>'Recommended Budget % '!$C$6:$C$14</c:f>
              <c:strCache>
                <c:ptCount val="1"/>
                <c:pt idx="0">
                  <c:v>100.00% 10.00% 30.00% 5.00% 20.00% 10.00% 5.00% 10.00% 10.00%</c:v>
                </c:pt>
              </c:strCache>
            </c:strRef>
          </c:tx>
          <c:cat>
            <c:multiLvlStrRef>
              <c:f>'Recommended Budget % '!$B$7:$C$14</c:f>
              <c:multiLvlStrCache>
                <c:ptCount val="8"/>
                <c:lvl>
                  <c:pt idx="0">
                    <c:v>10.00%</c:v>
                  </c:pt>
                  <c:pt idx="1">
                    <c:v>30.00%</c:v>
                  </c:pt>
                  <c:pt idx="2">
                    <c:v>5.00%</c:v>
                  </c:pt>
                  <c:pt idx="3">
                    <c:v>20.00%</c:v>
                  </c:pt>
                  <c:pt idx="4">
                    <c:v>10.00%</c:v>
                  </c:pt>
                  <c:pt idx="5">
                    <c:v>5.00%</c:v>
                  </c:pt>
                  <c:pt idx="6">
                    <c:v>10.00%</c:v>
                  </c:pt>
                  <c:pt idx="7">
                    <c:v>10.00%</c:v>
                  </c:pt>
                </c:lvl>
                <c:lvl>
                  <c:pt idx="0">
                    <c:v>1.  Saving </c:v>
                  </c:pt>
                  <c:pt idx="1">
                    <c:v>2.  Housing </c:v>
                  </c:pt>
                  <c:pt idx="2">
                    <c:v>3.  Utilities</c:v>
                  </c:pt>
                  <c:pt idx="3">
                    <c:v>4.  Food</c:v>
                  </c:pt>
                  <c:pt idx="4">
                    <c:v>5.  Transportation </c:v>
                  </c:pt>
                  <c:pt idx="5">
                    <c:v>6.  Entertainment </c:v>
                  </c:pt>
                  <c:pt idx="6">
                    <c:v>7.  Debt</c:v>
                  </c:pt>
                  <c:pt idx="7">
                    <c:v>8.  Other </c:v>
                  </c:pt>
                </c:lvl>
              </c:multiLvlStrCache>
            </c:multiLvlStrRef>
          </c:cat>
          <c:val>
            <c:numLit>
              <c:formatCode>General</c:formatCode>
              <c:ptCount val="1"/>
              <c:pt idx="0">
                <c:v>1</c:v>
              </c:pt>
            </c:numLit>
          </c:val>
          <c:extLst>
            <c:ext xmlns:c16="http://schemas.microsoft.com/office/drawing/2014/chart" uri="{C3380CC4-5D6E-409C-BE32-E72D297353CC}">
              <c16:uniqueId val="{00000002-68E0-D843-9B7E-19767B4ACF01}"/>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rtl="0">
              <a:defRPr sz="1800"/>
            </a:pPr>
            <a:endParaRPr lang="en-US"/>
          </a:p>
        </c:txPr>
      </c:legendEntry>
      <c:layout>
        <c:manualLayout>
          <c:xMode val="edge"/>
          <c:yMode val="edge"/>
          <c:x val="0.59876602924634426"/>
          <c:y val="5.3175853018372701E-2"/>
          <c:w val="0.39936132983377076"/>
          <c:h val="0.9115055409740449"/>
        </c:manualLayout>
      </c:layout>
      <c:overlay val="0"/>
      <c:txPr>
        <a:bodyPr/>
        <a:lstStyle/>
        <a:p>
          <a:pPr rtl="0">
            <a:defRPr sz="1800"/>
          </a:pPr>
          <a:endParaRPr lang="en-US"/>
        </a:p>
      </c:txPr>
    </c:legend>
    <c:plotVisOnly val="1"/>
    <c:dispBlanksAs val="gap"/>
    <c:showDLblsOverMax val="0"/>
  </c:chart>
  <c:txPr>
    <a:bodyPr/>
    <a:lstStyle/>
    <a:p>
      <a:pPr>
        <a:defRPr>
          <a:latin typeface="Serifa Lt BT Light"/>
        </a:defRPr>
      </a:pPr>
      <a:endParaRPr lang="en-US"/>
    </a:p>
  </c:txPr>
  <c:externalData r:id="rId1">
    <c:autoUpdate val="0"/>
  </c:externalData>
</c:chartSpace>
</file>

<file path=ppt/diagrams/_rels/data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2DED574-C971-4478-82AA-11C44C220F10}" type="doc">
      <dgm:prSet loTypeId="urn:microsoft.com/office/officeart/2005/8/layout/arrow5" loCatId="relationship" qsTypeId="urn:microsoft.com/office/officeart/2005/8/quickstyle/simple1" qsCatId="simple" csTypeId="urn:microsoft.com/office/officeart/2005/8/colors/colorful5" csCatId="colorful" phldr="1"/>
      <dgm:spPr/>
      <dgm:t>
        <a:bodyPr/>
        <a:lstStyle/>
        <a:p>
          <a:endParaRPr lang="en-US"/>
        </a:p>
      </dgm:t>
    </dgm:pt>
    <dgm:pt modelId="{ADE7478C-D87B-4C6A-9B22-66CD82297430}">
      <dgm:prSet phldrT="[Text]"/>
      <dgm:spPr/>
      <dgm:t>
        <a:bodyPr/>
        <a:lstStyle/>
        <a:p>
          <a:r>
            <a:rPr lang="en-US" dirty="0"/>
            <a:t>Needs</a:t>
          </a:r>
        </a:p>
      </dgm:t>
    </dgm:pt>
    <dgm:pt modelId="{47E9A920-5D4F-4DB0-B036-8042F4062D14}" type="parTrans" cxnId="{6015651B-DA3B-414F-BE85-C671118400D2}">
      <dgm:prSet/>
      <dgm:spPr/>
      <dgm:t>
        <a:bodyPr/>
        <a:lstStyle/>
        <a:p>
          <a:endParaRPr lang="en-US"/>
        </a:p>
      </dgm:t>
    </dgm:pt>
    <dgm:pt modelId="{D4B35BE6-355B-4553-B500-4B150AE4ED55}" type="sibTrans" cxnId="{6015651B-DA3B-414F-BE85-C671118400D2}">
      <dgm:prSet/>
      <dgm:spPr/>
      <dgm:t>
        <a:bodyPr/>
        <a:lstStyle/>
        <a:p>
          <a:endParaRPr lang="en-US"/>
        </a:p>
      </dgm:t>
    </dgm:pt>
    <dgm:pt modelId="{FF04D926-3016-4832-87B8-71EA51CA21DA}">
      <dgm:prSet phldrT="[Text]"/>
      <dgm:spPr/>
      <dgm:t>
        <a:bodyPr/>
        <a:lstStyle/>
        <a:p>
          <a:r>
            <a:rPr lang="en-US" dirty="0"/>
            <a:t>Wants</a:t>
          </a:r>
        </a:p>
      </dgm:t>
    </dgm:pt>
    <dgm:pt modelId="{8F4853A8-B5EF-4CFC-8055-2A6A8C8108BE}" type="parTrans" cxnId="{76FFFB97-A724-4432-8DA3-69AB4D168D6D}">
      <dgm:prSet/>
      <dgm:spPr/>
      <dgm:t>
        <a:bodyPr/>
        <a:lstStyle/>
        <a:p>
          <a:endParaRPr lang="en-US"/>
        </a:p>
      </dgm:t>
    </dgm:pt>
    <dgm:pt modelId="{DEE6B18B-3DD5-4D2F-93B8-31DB98B347D5}" type="sibTrans" cxnId="{76FFFB97-A724-4432-8DA3-69AB4D168D6D}">
      <dgm:prSet/>
      <dgm:spPr/>
      <dgm:t>
        <a:bodyPr/>
        <a:lstStyle/>
        <a:p>
          <a:endParaRPr lang="en-US"/>
        </a:p>
      </dgm:t>
    </dgm:pt>
    <dgm:pt modelId="{245EECAB-5EBE-4E4B-BF33-4C5AFE3BD759}" type="pres">
      <dgm:prSet presAssocID="{92DED574-C971-4478-82AA-11C44C220F10}" presName="diagram" presStyleCnt="0">
        <dgm:presLayoutVars>
          <dgm:dir/>
          <dgm:resizeHandles val="exact"/>
        </dgm:presLayoutVars>
      </dgm:prSet>
      <dgm:spPr/>
    </dgm:pt>
    <dgm:pt modelId="{FBDB0B23-A686-42E4-B820-62D39C133079}" type="pres">
      <dgm:prSet presAssocID="{ADE7478C-D87B-4C6A-9B22-66CD82297430}" presName="arrow" presStyleLbl="node1" presStyleIdx="0" presStyleCnt="2">
        <dgm:presLayoutVars>
          <dgm:bulletEnabled val="1"/>
        </dgm:presLayoutVars>
      </dgm:prSet>
      <dgm:spPr/>
    </dgm:pt>
    <dgm:pt modelId="{3BDCC3B4-61BC-4EF7-9CB7-43DFFE08D5B7}" type="pres">
      <dgm:prSet presAssocID="{FF04D926-3016-4832-87B8-71EA51CA21DA}" presName="arrow" presStyleLbl="node1" presStyleIdx="1" presStyleCnt="2">
        <dgm:presLayoutVars>
          <dgm:bulletEnabled val="1"/>
        </dgm:presLayoutVars>
      </dgm:prSet>
      <dgm:spPr/>
    </dgm:pt>
  </dgm:ptLst>
  <dgm:cxnLst>
    <dgm:cxn modelId="{DB19F808-3C5C-4C1F-8669-6112AEB38640}" type="presOf" srcId="{ADE7478C-D87B-4C6A-9B22-66CD82297430}" destId="{FBDB0B23-A686-42E4-B820-62D39C133079}" srcOrd="0" destOrd="0" presId="urn:microsoft.com/office/officeart/2005/8/layout/arrow5"/>
    <dgm:cxn modelId="{6015651B-DA3B-414F-BE85-C671118400D2}" srcId="{92DED574-C971-4478-82AA-11C44C220F10}" destId="{ADE7478C-D87B-4C6A-9B22-66CD82297430}" srcOrd="0" destOrd="0" parTransId="{47E9A920-5D4F-4DB0-B036-8042F4062D14}" sibTransId="{D4B35BE6-355B-4553-B500-4B150AE4ED55}"/>
    <dgm:cxn modelId="{76FFFB97-A724-4432-8DA3-69AB4D168D6D}" srcId="{92DED574-C971-4478-82AA-11C44C220F10}" destId="{FF04D926-3016-4832-87B8-71EA51CA21DA}" srcOrd="1" destOrd="0" parTransId="{8F4853A8-B5EF-4CFC-8055-2A6A8C8108BE}" sibTransId="{DEE6B18B-3DD5-4D2F-93B8-31DB98B347D5}"/>
    <dgm:cxn modelId="{86B4A6C5-8AB2-4B25-BA27-7F56F8522939}" type="presOf" srcId="{92DED574-C971-4478-82AA-11C44C220F10}" destId="{245EECAB-5EBE-4E4B-BF33-4C5AFE3BD759}" srcOrd="0" destOrd="0" presId="urn:microsoft.com/office/officeart/2005/8/layout/arrow5"/>
    <dgm:cxn modelId="{5F2DE0D5-5AD1-48D9-831E-328891D58A4C}" type="presOf" srcId="{FF04D926-3016-4832-87B8-71EA51CA21DA}" destId="{3BDCC3B4-61BC-4EF7-9CB7-43DFFE08D5B7}" srcOrd="0" destOrd="0" presId="urn:microsoft.com/office/officeart/2005/8/layout/arrow5"/>
    <dgm:cxn modelId="{F75CF370-1EB1-4594-99AC-76311C7AAAA0}" type="presParOf" srcId="{245EECAB-5EBE-4E4B-BF33-4C5AFE3BD759}" destId="{FBDB0B23-A686-42E4-B820-62D39C133079}" srcOrd="0" destOrd="0" presId="urn:microsoft.com/office/officeart/2005/8/layout/arrow5"/>
    <dgm:cxn modelId="{3B2C919A-3ECF-4178-A053-0F134975A25F}" type="presParOf" srcId="{245EECAB-5EBE-4E4B-BF33-4C5AFE3BD759}" destId="{3BDCC3B4-61BC-4EF7-9CB7-43DFFE08D5B7}"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49CC3E-185D-4614-80AA-56A9AA0435D5}" type="doc">
      <dgm:prSet loTypeId="urn:microsoft.com/office/officeart/2005/8/layout/process5" loCatId="process" qsTypeId="urn:microsoft.com/office/officeart/2005/8/quickstyle/simple2" qsCatId="simple" csTypeId="urn:microsoft.com/office/officeart/2005/8/colors/colorful5" csCatId="colorful" phldr="1"/>
      <dgm:spPr/>
      <dgm:t>
        <a:bodyPr/>
        <a:lstStyle/>
        <a:p>
          <a:endParaRPr lang="en-US"/>
        </a:p>
      </dgm:t>
    </dgm:pt>
    <dgm:pt modelId="{9D0C1070-A6E6-4ED7-8C3C-418CDBC89BAE}">
      <dgm:prSet phldrT="[Text]"/>
      <dgm:spPr>
        <a:ln>
          <a:noFill/>
        </a:ln>
      </dgm:spPr>
      <dgm:t>
        <a:bodyPr/>
        <a:lstStyle/>
        <a:p>
          <a:r>
            <a:rPr lang="en-US" b="0" dirty="0">
              <a:solidFill>
                <a:schemeClr val="tx1"/>
              </a:solidFill>
              <a:latin typeface="Serifa Lt BT Light"/>
            </a:rPr>
            <a:t>Identify</a:t>
          </a:r>
          <a:r>
            <a:rPr lang="en-US" dirty="0">
              <a:solidFill>
                <a:schemeClr val="tx1"/>
              </a:solidFill>
              <a:latin typeface="Serifa Lt BT Light"/>
            </a:rPr>
            <a:t> personal debt</a:t>
          </a:r>
        </a:p>
      </dgm:t>
    </dgm:pt>
    <dgm:pt modelId="{FCADC5FB-92C5-41E8-9C08-0C5EDB262CD4}" type="parTrans" cxnId="{8416225B-50EF-4600-B33F-A3ED39057A6B}">
      <dgm:prSet/>
      <dgm:spPr/>
      <dgm:t>
        <a:bodyPr/>
        <a:lstStyle/>
        <a:p>
          <a:endParaRPr lang="en-US">
            <a:solidFill>
              <a:schemeClr val="tx1"/>
            </a:solidFill>
          </a:endParaRPr>
        </a:p>
      </dgm:t>
    </dgm:pt>
    <dgm:pt modelId="{6347859F-7B06-4743-A45E-6478A7642ACC}" type="sibTrans" cxnId="{8416225B-50EF-4600-B33F-A3ED39057A6B}">
      <dgm:prSet/>
      <dgm:spPr/>
      <dgm:t>
        <a:bodyPr/>
        <a:lstStyle/>
        <a:p>
          <a:endParaRPr lang="en-US">
            <a:solidFill>
              <a:schemeClr val="tx1"/>
            </a:solidFill>
          </a:endParaRPr>
        </a:p>
      </dgm:t>
    </dgm:pt>
    <dgm:pt modelId="{55F9B2BD-8C67-4FD5-80AC-83EE13C380AD}">
      <dgm:prSet phldrT="[Text]"/>
      <dgm:spPr>
        <a:ln>
          <a:noFill/>
        </a:ln>
      </dgm:spPr>
      <dgm:t>
        <a:bodyPr/>
        <a:lstStyle/>
        <a:p>
          <a:r>
            <a:rPr lang="en-US" dirty="0">
              <a:solidFill>
                <a:schemeClr val="tx1"/>
              </a:solidFill>
              <a:latin typeface="Serifa Lt BT Light"/>
            </a:rPr>
            <a:t>Identify outstanding debt</a:t>
          </a:r>
        </a:p>
      </dgm:t>
    </dgm:pt>
    <dgm:pt modelId="{095ACBF9-E922-43F1-8732-594E0AE606EA}" type="parTrans" cxnId="{7AD98BA9-BB41-4A1F-B1D9-2EACE389C717}">
      <dgm:prSet/>
      <dgm:spPr/>
      <dgm:t>
        <a:bodyPr/>
        <a:lstStyle/>
        <a:p>
          <a:endParaRPr lang="en-US">
            <a:solidFill>
              <a:schemeClr val="tx1"/>
            </a:solidFill>
          </a:endParaRPr>
        </a:p>
      </dgm:t>
    </dgm:pt>
    <dgm:pt modelId="{DC41E899-0FED-47BC-8479-861D5DF210D5}" type="sibTrans" cxnId="{7AD98BA9-BB41-4A1F-B1D9-2EACE389C717}">
      <dgm:prSet/>
      <dgm:spPr/>
      <dgm:t>
        <a:bodyPr/>
        <a:lstStyle/>
        <a:p>
          <a:endParaRPr lang="en-US">
            <a:solidFill>
              <a:schemeClr val="tx1"/>
            </a:solidFill>
          </a:endParaRPr>
        </a:p>
      </dgm:t>
    </dgm:pt>
    <dgm:pt modelId="{09CDB267-6ABD-40E3-9918-4F4A7F9A6C18}">
      <dgm:prSet phldrT="[Text]"/>
      <dgm:spPr>
        <a:ln>
          <a:noFill/>
        </a:ln>
      </dgm:spPr>
      <dgm:t>
        <a:bodyPr/>
        <a:lstStyle/>
        <a:p>
          <a:r>
            <a:rPr lang="en-US" b="0" dirty="0">
              <a:solidFill>
                <a:schemeClr val="tx1"/>
              </a:solidFill>
              <a:latin typeface="Serifa Lt BT Light"/>
            </a:rPr>
            <a:t>Review budget and minimum monthly payment</a:t>
          </a:r>
        </a:p>
      </dgm:t>
    </dgm:pt>
    <dgm:pt modelId="{3FFCB307-5634-4782-A49A-EAB5B3ED76C1}" type="parTrans" cxnId="{D3CD39A7-9978-40AE-99C7-031258326828}">
      <dgm:prSet/>
      <dgm:spPr/>
      <dgm:t>
        <a:bodyPr/>
        <a:lstStyle/>
        <a:p>
          <a:endParaRPr lang="en-US">
            <a:solidFill>
              <a:schemeClr val="tx1"/>
            </a:solidFill>
          </a:endParaRPr>
        </a:p>
      </dgm:t>
    </dgm:pt>
    <dgm:pt modelId="{691B52BE-4F3B-4FC3-9754-CB9738B7872A}" type="sibTrans" cxnId="{D3CD39A7-9978-40AE-99C7-031258326828}">
      <dgm:prSet/>
      <dgm:spPr/>
      <dgm:t>
        <a:bodyPr/>
        <a:lstStyle/>
        <a:p>
          <a:endParaRPr lang="en-US">
            <a:solidFill>
              <a:schemeClr val="tx1"/>
            </a:solidFill>
          </a:endParaRPr>
        </a:p>
      </dgm:t>
    </dgm:pt>
    <dgm:pt modelId="{0D5847F3-81BE-4F87-92DB-1FD1CB9300F6}">
      <dgm:prSet phldrT="[Text]"/>
      <dgm:spPr>
        <a:ln>
          <a:noFill/>
        </a:ln>
      </dgm:spPr>
      <dgm:t>
        <a:bodyPr/>
        <a:lstStyle/>
        <a:p>
          <a:r>
            <a:rPr lang="en-US" dirty="0">
              <a:solidFill>
                <a:schemeClr val="tx1"/>
              </a:solidFill>
              <a:latin typeface="Serifa Lt BT Light"/>
            </a:rPr>
            <a:t>Eliminate/reduce High interest loans</a:t>
          </a:r>
        </a:p>
      </dgm:t>
    </dgm:pt>
    <dgm:pt modelId="{670C7B51-CD81-4000-AE9E-ACA14F8A6400}" type="parTrans" cxnId="{FCA4EB00-047E-4E48-9220-70846EE433C0}">
      <dgm:prSet/>
      <dgm:spPr/>
      <dgm:t>
        <a:bodyPr/>
        <a:lstStyle/>
        <a:p>
          <a:endParaRPr lang="en-US">
            <a:solidFill>
              <a:schemeClr val="tx1"/>
            </a:solidFill>
          </a:endParaRPr>
        </a:p>
      </dgm:t>
    </dgm:pt>
    <dgm:pt modelId="{AE04DB15-F5F2-40BD-8DCB-2A6DB707EC1D}" type="sibTrans" cxnId="{FCA4EB00-047E-4E48-9220-70846EE433C0}">
      <dgm:prSet/>
      <dgm:spPr/>
      <dgm:t>
        <a:bodyPr/>
        <a:lstStyle/>
        <a:p>
          <a:endParaRPr lang="en-US">
            <a:solidFill>
              <a:schemeClr val="tx1"/>
            </a:solidFill>
          </a:endParaRPr>
        </a:p>
      </dgm:t>
    </dgm:pt>
    <dgm:pt modelId="{B0980B60-3B75-4402-884C-96AA9C9C85A7}">
      <dgm:prSet phldrT="[Text]"/>
      <dgm:spPr>
        <a:ln>
          <a:noFill/>
        </a:ln>
      </dgm:spPr>
      <dgm:t>
        <a:bodyPr/>
        <a:lstStyle/>
        <a:p>
          <a:r>
            <a:rPr lang="en-US" dirty="0">
              <a:solidFill>
                <a:schemeClr val="tx1"/>
              </a:solidFill>
              <a:latin typeface="Serifa Lt BT Light"/>
            </a:rPr>
            <a:t>Negotiate credit cards interest rates</a:t>
          </a:r>
        </a:p>
      </dgm:t>
    </dgm:pt>
    <dgm:pt modelId="{DCFA6B93-18B9-4B64-AA33-0E87FEFEE9A4}" type="parTrans" cxnId="{938CE547-875D-4B3F-ABDB-3F78F7F80A27}">
      <dgm:prSet/>
      <dgm:spPr/>
      <dgm:t>
        <a:bodyPr/>
        <a:lstStyle/>
        <a:p>
          <a:endParaRPr lang="en-US">
            <a:solidFill>
              <a:schemeClr val="tx1"/>
            </a:solidFill>
          </a:endParaRPr>
        </a:p>
      </dgm:t>
    </dgm:pt>
    <dgm:pt modelId="{B4770678-1CC4-4376-A491-1131BEB649E5}" type="sibTrans" cxnId="{938CE547-875D-4B3F-ABDB-3F78F7F80A27}">
      <dgm:prSet/>
      <dgm:spPr/>
      <dgm:t>
        <a:bodyPr/>
        <a:lstStyle/>
        <a:p>
          <a:endParaRPr lang="en-US">
            <a:solidFill>
              <a:schemeClr val="tx1"/>
            </a:solidFill>
          </a:endParaRPr>
        </a:p>
      </dgm:t>
    </dgm:pt>
    <dgm:pt modelId="{31687D69-E7E0-4A06-848F-20CC8C4F0618}">
      <dgm:prSet phldrT="[Text]"/>
      <dgm:spPr>
        <a:ln>
          <a:noFill/>
        </a:ln>
      </dgm:spPr>
      <dgm:t>
        <a:bodyPr/>
        <a:lstStyle/>
        <a:p>
          <a:r>
            <a:rPr lang="en-US" dirty="0">
              <a:solidFill>
                <a:schemeClr val="tx1"/>
              </a:solidFill>
              <a:latin typeface="Serifa Lt BT Light"/>
            </a:rPr>
            <a:t>Freeze some cards</a:t>
          </a:r>
        </a:p>
      </dgm:t>
    </dgm:pt>
    <dgm:pt modelId="{D3CC821C-ACA6-40D1-A82D-BC352B4B437A}" type="parTrans" cxnId="{AEA88883-2B07-426D-8C25-02FED5DD7563}">
      <dgm:prSet/>
      <dgm:spPr/>
      <dgm:t>
        <a:bodyPr/>
        <a:lstStyle/>
        <a:p>
          <a:endParaRPr lang="en-US">
            <a:solidFill>
              <a:schemeClr val="tx1"/>
            </a:solidFill>
          </a:endParaRPr>
        </a:p>
      </dgm:t>
    </dgm:pt>
    <dgm:pt modelId="{AADBC92D-F790-443B-A055-B1241AF503A2}" type="sibTrans" cxnId="{AEA88883-2B07-426D-8C25-02FED5DD7563}">
      <dgm:prSet/>
      <dgm:spPr/>
      <dgm:t>
        <a:bodyPr/>
        <a:lstStyle/>
        <a:p>
          <a:endParaRPr lang="en-US">
            <a:solidFill>
              <a:schemeClr val="tx1"/>
            </a:solidFill>
          </a:endParaRPr>
        </a:p>
      </dgm:t>
    </dgm:pt>
    <dgm:pt modelId="{667BF041-21B9-4047-A137-AF0439AFFFC5}" type="pres">
      <dgm:prSet presAssocID="{DB49CC3E-185D-4614-80AA-56A9AA0435D5}" presName="diagram" presStyleCnt="0">
        <dgm:presLayoutVars>
          <dgm:dir/>
          <dgm:resizeHandles val="exact"/>
        </dgm:presLayoutVars>
      </dgm:prSet>
      <dgm:spPr/>
    </dgm:pt>
    <dgm:pt modelId="{4857F5D9-A625-4301-8831-F0AF379C2753}" type="pres">
      <dgm:prSet presAssocID="{9D0C1070-A6E6-4ED7-8C3C-418CDBC89BAE}" presName="node" presStyleLbl="node1" presStyleIdx="0" presStyleCnt="6">
        <dgm:presLayoutVars>
          <dgm:bulletEnabled val="1"/>
        </dgm:presLayoutVars>
      </dgm:prSet>
      <dgm:spPr/>
    </dgm:pt>
    <dgm:pt modelId="{60F1D7E3-45D4-4D08-A033-07E1916DFBF2}" type="pres">
      <dgm:prSet presAssocID="{6347859F-7B06-4743-A45E-6478A7642ACC}" presName="sibTrans" presStyleLbl="sibTrans2D1" presStyleIdx="0" presStyleCnt="5"/>
      <dgm:spPr/>
    </dgm:pt>
    <dgm:pt modelId="{A44F0483-419F-41E7-8998-EC1C400EAA04}" type="pres">
      <dgm:prSet presAssocID="{6347859F-7B06-4743-A45E-6478A7642ACC}" presName="connectorText" presStyleLbl="sibTrans2D1" presStyleIdx="0" presStyleCnt="5"/>
      <dgm:spPr/>
    </dgm:pt>
    <dgm:pt modelId="{8D714DF8-35F0-4A5F-B958-5C3DDEE4373A}" type="pres">
      <dgm:prSet presAssocID="{55F9B2BD-8C67-4FD5-80AC-83EE13C380AD}" presName="node" presStyleLbl="node1" presStyleIdx="1" presStyleCnt="6">
        <dgm:presLayoutVars>
          <dgm:bulletEnabled val="1"/>
        </dgm:presLayoutVars>
      </dgm:prSet>
      <dgm:spPr/>
    </dgm:pt>
    <dgm:pt modelId="{9699EA7A-EFD5-415B-ADE4-956570CC0B9F}" type="pres">
      <dgm:prSet presAssocID="{DC41E899-0FED-47BC-8479-861D5DF210D5}" presName="sibTrans" presStyleLbl="sibTrans2D1" presStyleIdx="1" presStyleCnt="5"/>
      <dgm:spPr/>
    </dgm:pt>
    <dgm:pt modelId="{BA27133E-96E3-4765-838C-9343B7F74CA5}" type="pres">
      <dgm:prSet presAssocID="{DC41E899-0FED-47BC-8479-861D5DF210D5}" presName="connectorText" presStyleLbl="sibTrans2D1" presStyleIdx="1" presStyleCnt="5"/>
      <dgm:spPr/>
    </dgm:pt>
    <dgm:pt modelId="{10C93A76-F9AD-4462-A542-2C88CDE0EF8A}" type="pres">
      <dgm:prSet presAssocID="{09CDB267-6ABD-40E3-9918-4F4A7F9A6C18}" presName="node" presStyleLbl="node1" presStyleIdx="2" presStyleCnt="6">
        <dgm:presLayoutVars>
          <dgm:bulletEnabled val="1"/>
        </dgm:presLayoutVars>
      </dgm:prSet>
      <dgm:spPr/>
    </dgm:pt>
    <dgm:pt modelId="{7B1DABBD-A26B-402F-8EC1-2F16E9D2BB41}" type="pres">
      <dgm:prSet presAssocID="{691B52BE-4F3B-4FC3-9754-CB9738B7872A}" presName="sibTrans" presStyleLbl="sibTrans2D1" presStyleIdx="2" presStyleCnt="5"/>
      <dgm:spPr/>
    </dgm:pt>
    <dgm:pt modelId="{EAA6DA99-B492-4B87-AB51-507A1A06FE58}" type="pres">
      <dgm:prSet presAssocID="{691B52BE-4F3B-4FC3-9754-CB9738B7872A}" presName="connectorText" presStyleLbl="sibTrans2D1" presStyleIdx="2" presStyleCnt="5"/>
      <dgm:spPr/>
    </dgm:pt>
    <dgm:pt modelId="{EB6482D1-803F-4027-ACED-4680D3C0D009}" type="pres">
      <dgm:prSet presAssocID="{0D5847F3-81BE-4F87-92DB-1FD1CB9300F6}" presName="node" presStyleLbl="node1" presStyleIdx="3" presStyleCnt="6">
        <dgm:presLayoutVars>
          <dgm:bulletEnabled val="1"/>
        </dgm:presLayoutVars>
      </dgm:prSet>
      <dgm:spPr/>
    </dgm:pt>
    <dgm:pt modelId="{12577EDB-89B7-4329-8062-BB1043991605}" type="pres">
      <dgm:prSet presAssocID="{AE04DB15-F5F2-40BD-8DCB-2A6DB707EC1D}" presName="sibTrans" presStyleLbl="sibTrans2D1" presStyleIdx="3" presStyleCnt="5"/>
      <dgm:spPr/>
    </dgm:pt>
    <dgm:pt modelId="{792DB0AF-D449-4285-AD35-A08B85D4AEB2}" type="pres">
      <dgm:prSet presAssocID="{AE04DB15-F5F2-40BD-8DCB-2A6DB707EC1D}" presName="connectorText" presStyleLbl="sibTrans2D1" presStyleIdx="3" presStyleCnt="5"/>
      <dgm:spPr/>
    </dgm:pt>
    <dgm:pt modelId="{66EF07D8-E4F6-4CBD-BF22-6B5B3B9A24D8}" type="pres">
      <dgm:prSet presAssocID="{B0980B60-3B75-4402-884C-96AA9C9C85A7}" presName="node" presStyleLbl="node1" presStyleIdx="4" presStyleCnt="6">
        <dgm:presLayoutVars>
          <dgm:bulletEnabled val="1"/>
        </dgm:presLayoutVars>
      </dgm:prSet>
      <dgm:spPr/>
    </dgm:pt>
    <dgm:pt modelId="{6B292D8E-5121-4107-AEFC-E40D7BE57AE5}" type="pres">
      <dgm:prSet presAssocID="{B4770678-1CC4-4376-A491-1131BEB649E5}" presName="sibTrans" presStyleLbl="sibTrans2D1" presStyleIdx="4" presStyleCnt="5"/>
      <dgm:spPr/>
    </dgm:pt>
    <dgm:pt modelId="{4AE989C5-484B-4C3A-AD63-03B5C648A8AE}" type="pres">
      <dgm:prSet presAssocID="{B4770678-1CC4-4376-A491-1131BEB649E5}" presName="connectorText" presStyleLbl="sibTrans2D1" presStyleIdx="4" presStyleCnt="5"/>
      <dgm:spPr/>
    </dgm:pt>
    <dgm:pt modelId="{A20CA9E3-A649-459A-920A-50103CF1D4F6}" type="pres">
      <dgm:prSet presAssocID="{31687D69-E7E0-4A06-848F-20CC8C4F0618}" presName="node" presStyleLbl="node1" presStyleIdx="5" presStyleCnt="6">
        <dgm:presLayoutVars>
          <dgm:bulletEnabled val="1"/>
        </dgm:presLayoutVars>
      </dgm:prSet>
      <dgm:spPr/>
    </dgm:pt>
  </dgm:ptLst>
  <dgm:cxnLst>
    <dgm:cxn modelId="{FCA4EB00-047E-4E48-9220-70846EE433C0}" srcId="{DB49CC3E-185D-4614-80AA-56A9AA0435D5}" destId="{0D5847F3-81BE-4F87-92DB-1FD1CB9300F6}" srcOrd="3" destOrd="0" parTransId="{670C7B51-CD81-4000-AE9E-ACA14F8A6400}" sibTransId="{AE04DB15-F5F2-40BD-8DCB-2A6DB707EC1D}"/>
    <dgm:cxn modelId="{D64A6509-F4D0-4B9A-8FD1-4D9FE9E02A18}" type="presOf" srcId="{B4770678-1CC4-4376-A491-1131BEB649E5}" destId="{4AE989C5-484B-4C3A-AD63-03B5C648A8AE}" srcOrd="1" destOrd="0" presId="urn:microsoft.com/office/officeart/2005/8/layout/process5"/>
    <dgm:cxn modelId="{1A089012-DB19-462A-BF50-A668458AA317}" type="presOf" srcId="{DC41E899-0FED-47BC-8479-861D5DF210D5}" destId="{BA27133E-96E3-4765-838C-9343B7F74CA5}" srcOrd="1" destOrd="0" presId="urn:microsoft.com/office/officeart/2005/8/layout/process5"/>
    <dgm:cxn modelId="{5F634013-D2C7-4B1D-B3D5-1A60B2D7F5E3}" type="presOf" srcId="{6347859F-7B06-4743-A45E-6478A7642ACC}" destId="{A44F0483-419F-41E7-8998-EC1C400EAA04}" srcOrd="1" destOrd="0" presId="urn:microsoft.com/office/officeart/2005/8/layout/process5"/>
    <dgm:cxn modelId="{3B24CA19-782E-4BA9-9F05-823A5054EB95}" type="presOf" srcId="{31687D69-E7E0-4A06-848F-20CC8C4F0618}" destId="{A20CA9E3-A649-459A-920A-50103CF1D4F6}" srcOrd="0" destOrd="0" presId="urn:microsoft.com/office/officeart/2005/8/layout/process5"/>
    <dgm:cxn modelId="{8416225B-50EF-4600-B33F-A3ED39057A6B}" srcId="{DB49CC3E-185D-4614-80AA-56A9AA0435D5}" destId="{9D0C1070-A6E6-4ED7-8C3C-418CDBC89BAE}" srcOrd="0" destOrd="0" parTransId="{FCADC5FB-92C5-41E8-9C08-0C5EDB262CD4}" sibTransId="{6347859F-7B06-4743-A45E-6478A7642ACC}"/>
    <dgm:cxn modelId="{AFA68063-2CA1-42DC-B73D-785B6F82E687}" type="presOf" srcId="{AE04DB15-F5F2-40BD-8DCB-2A6DB707EC1D}" destId="{12577EDB-89B7-4329-8062-BB1043991605}" srcOrd="0" destOrd="0" presId="urn:microsoft.com/office/officeart/2005/8/layout/process5"/>
    <dgm:cxn modelId="{938CE547-875D-4B3F-ABDB-3F78F7F80A27}" srcId="{DB49CC3E-185D-4614-80AA-56A9AA0435D5}" destId="{B0980B60-3B75-4402-884C-96AA9C9C85A7}" srcOrd="4" destOrd="0" parTransId="{DCFA6B93-18B9-4B64-AA33-0E87FEFEE9A4}" sibTransId="{B4770678-1CC4-4376-A491-1131BEB649E5}"/>
    <dgm:cxn modelId="{89F60174-E733-4F65-836D-2AB0885BE06A}" type="presOf" srcId="{691B52BE-4F3B-4FC3-9754-CB9738B7872A}" destId="{EAA6DA99-B492-4B87-AB51-507A1A06FE58}" srcOrd="1" destOrd="0" presId="urn:microsoft.com/office/officeart/2005/8/layout/process5"/>
    <dgm:cxn modelId="{3830A354-2C32-4CD8-A2ED-233499C1E73C}" type="presOf" srcId="{6347859F-7B06-4743-A45E-6478A7642ACC}" destId="{60F1D7E3-45D4-4D08-A033-07E1916DFBF2}" srcOrd="0" destOrd="0" presId="urn:microsoft.com/office/officeart/2005/8/layout/process5"/>
    <dgm:cxn modelId="{AEA88883-2B07-426D-8C25-02FED5DD7563}" srcId="{DB49CC3E-185D-4614-80AA-56A9AA0435D5}" destId="{31687D69-E7E0-4A06-848F-20CC8C4F0618}" srcOrd="5" destOrd="0" parTransId="{D3CC821C-ACA6-40D1-A82D-BC352B4B437A}" sibTransId="{AADBC92D-F790-443B-A055-B1241AF503A2}"/>
    <dgm:cxn modelId="{57466F8B-524B-4CA3-8172-0ED47B8669DE}" type="presOf" srcId="{B4770678-1CC4-4376-A491-1131BEB649E5}" destId="{6B292D8E-5121-4107-AEFC-E40D7BE57AE5}" srcOrd="0" destOrd="0" presId="urn:microsoft.com/office/officeart/2005/8/layout/process5"/>
    <dgm:cxn modelId="{9985728F-11A2-49A9-BFCA-804996485971}" type="presOf" srcId="{B0980B60-3B75-4402-884C-96AA9C9C85A7}" destId="{66EF07D8-E4F6-4CBD-BF22-6B5B3B9A24D8}" srcOrd="0" destOrd="0" presId="urn:microsoft.com/office/officeart/2005/8/layout/process5"/>
    <dgm:cxn modelId="{D3CD39A7-9978-40AE-99C7-031258326828}" srcId="{DB49CC3E-185D-4614-80AA-56A9AA0435D5}" destId="{09CDB267-6ABD-40E3-9918-4F4A7F9A6C18}" srcOrd="2" destOrd="0" parTransId="{3FFCB307-5634-4782-A49A-EAB5B3ED76C1}" sibTransId="{691B52BE-4F3B-4FC3-9754-CB9738B7872A}"/>
    <dgm:cxn modelId="{7AD98BA9-BB41-4A1F-B1D9-2EACE389C717}" srcId="{DB49CC3E-185D-4614-80AA-56A9AA0435D5}" destId="{55F9B2BD-8C67-4FD5-80AC-83EE13C380AD}" srcOrd="1" destOrd="0" parTransId="{095ACBF9-E922-43F1-8732-594E0AE606EA}" sibTransId="{DC41E899-0FED-47BC-8479-861D5DF210D5}"/>
    <dgm:cxn modelId="{80FC65B2-BCFA-4B3E-9DAC-06884260B068}" type="presOf" srcId="{09CDB267-6ABD-40E3-9918-4F4A7F9A6C18}" destId="{10C93A76-F9AD-4462-A542-2C88CDE0EF8A}" srcOrd="0" destOrd="0" presId="urn:microsoft.com/office/officeart/2005/8/layout/process5"/>
    <dgm:cxn modelId="{81862EB3-C506-46F4-A290-B820E89A3488}" type="presOf" srcId="{9D0C1070-A6E6-4ED7-8C3C-418CDBC89BAE}" destId="{4857F5D9-A625-4301-8831-F0AF379C2753}" srcOrd="0" destOrd="0" presId="urn:microsoft.com/office/officeart/2005/8/layout/process5"/>
    <dgm:cxn modelId="{8F1688B6-4722-42B9-864D-4FBB36BB890D}" type="presOf" srcId="{AE04DB15-F5F2-40BD-8DCB-2A6DB707EC1D}" destId="{792DB0AF-D449-4285-AD35-A08B85D4AEB2}" srcOrd="1" destOrd="0" presId="urn:microsoft.com/office/officeart/2005/8/layout/process5"/>
    <dgm:cxn modelId="{AFC343BD-55B9-4429-9110-1C0C95AACA11}" type="presOf" srcId="{691B52BE-4F3B-4FC3-9754-CB9738B7872A}" destId="{7B1DABBD-A26B-402F-8EC1-2F16E9D2BB41}" srcOrd="0" destOrd="0" presId="urn:microsoft.com/office/officeart/2005/8/layout/process5"/>
    <dgm:cxn modelId="{3173A8E5-96D2-4780-8900-415B337DAF43}" type="presOf" srcId="{0D5847F3-81BE-4F87-92DB-1FD1CB9300F6}" destId="{EB6482D1-803F-4027-ACED-4680D3C0D009}" srcOrd="0" destOrd="0" presId="urn:microsoft.com/office/officeart/2005/8/layout/process5"/>
    <dgm:cxn modelId="{8DDE8BEE-ACB9-4B00-AF62-59602E4D6EE0}" type="presOf" srcId="{DC41E899-0FED-47BC-8479-861D5DF210D5}" destId="{9699EA7A-EFD5-415B-ADE4-956570CC0B9F}" srcOrd="0" destOrd="0" presId="urn:microsoft.com/office/officeart/2005/8/layout/process5"/>
    <dgm:cxn modelId="{B06E2EF8-3680-4F14-97D3-D4B2F9B79734}" type="presOf" srcId="{DB49CC3E-185D-4614-80AA-56A9AA0435D5}" destId="{667BF041-21B9-4047-A137-AF0439AFFFC5}" srcOrd="0" destOrd="0" presId="urn:microsoft.com/office/officeart/2005/8/layout/process5"/>
    <dgm:cxn modelId="{060974F9-9A49-4A15-AB50-96EFF2958BC0}" type="presOf" srcId="{55F9B2BD-8C67-4FD5-80AC-83EE13C380AD}" destId="{8D714DF8-35F0-4A5F-B958-5C3DDEE4373A}" srcOrd="0" destOrd="0" presId="urn:microsoft.com/office/officeart/2005/8/layout/process5"/>
    <dgm:cxn modelId="{A3C6EEE2-BABC-4DB9-BEA9-2FABF55B0395}" type="presParOf" srcId="{667BF041-21B9-4047-A137-AF0439AFFFC5}" destId="{4857F5D9-A625-4301-8831-F0AF379C2753}" srcOrd="0" destOrd="0" presId="urn:microsoft.com/office/officeart/2005/8/layout/process5"/>
    <dgm:cxn modelId="{DD274A33-18D0-47A5-89AB-D930725FA048}" type="presParOf" srcId="{667BF041-21B9-4047-A137-AF0439AFFFC5}" destId="{60F1D7E3-45D4-4D08-A033-07E1916DFBF2}" srcOrd="1" destOrd="0" presId="urn:microsoft.com/office/officeart/2005/8/layout/process5"/>
    <dgm:cxn modelId="{D0FE3A4A-CF45-451F-993E-B7456D602ADC}" type="presParOf" srcId="{60F1D7E3-45D4-4D08-A033-07E1916DFBF2}" destId="{A44F0483-419F-41E7-8998-EC1C400EAA04}" srcOrd="0" destOrd="0" presId="urn:microsoft.com/office/officeart/2005/8/layout/process5"/>
    <dgm:cxn modelId="{76D8DDF7-F174-4AF4-A53A-CD11075B2B2E}" type="presParOf" srcId="{667BF041-21B9-4047-A137-AF0439AFFFC5}" destId="{8D714DF8-35F0-4A5F-B958-5C3DDEE4373A}" srcOrd="2" destOrd="0" presId="urn:microsoft.com/office/officeart/2005/8/layout/process5"/>
    <dgm:cxn modelId="{86765497-03BD-4F97-ADE6-2EDDAB8F9743}" type="presParOf" srcId="{667BF041-21B9-4047-A137-AF0439AFFFC5}" destId="{9699EA7A-EFD5-415B-ADE4-956570CC0B9F}" srcOrd="3" destOrd="0" presId="urn:microsoft.com/office/officeart/2005/8/layout/process5"/>
    <dgm:cxn modelId="{743E7CE3-1377-4087-BFA2-78227BEB5925}" type="presParOf" srcId="{9699EA7A-EFD5-415B-ADE4-956570CC0B9F}" destId="{BA27133E-96E3-4765-838C-9343B7F74CA5}" srcOrd="0" destOrd="0" presId="urn:microsoft.com/office/officeart/2005/8/layout/process5"/>
    <dgm:cxn modelId="{F92526F4-332A-496C-915C-0FB94EFA52A9}" type="presParOf" srcId="{667BF041-21B9-4047-A137-AF0439AFFFC5}" destId="{10C93A76-F9AD-4462-A542-2C88CDE0EF8A}" srcOrd="4" destOrd="0" presId="urn:microsoft.com/office/officeart/2005/8/layout/process5"/>
    <dgm:cxn modelId="{20F3BB18-B5D3-4188-B26F-F1055FD6538D}" type="presParOf" srcId="{667BF041-21B9-4047-A137-AF0439AFFFC5}" destId="{7B1DABBD-A26B-402F-8EC1-2F16E9D2BB41}" srcOrd="5" destOrd="0" presId="urn:microsoft.com/office/officeart/2005/8/layout/process5"/>
    <dgm:cxn modelId="{199A006B-21F2-4FB5-B41E-EBBC993A369C}" type="presParOf" srcId="{7B1DABBD-A26B-402F-8EC1-2F16E9D2BB41}" destId="{EAA6DA99-B492-4B87-AB51-507A1A06FE58}" srcOrd="0" destOrd="0" presId="urn:microsoft.com/office/officeart/2005/8/layout/process5"/>
    <dgm:cxn modelId="{3D7B7FD4-C0A4-425A-9122-70ED9C554D28}" type="presParOf" srcId="{667BF041-21B9-4047-A137-AF0439AFFFC5}" destId="{EB6482D1-803F-4027-ACED-4680D3C0D009}" srcOrd="6" destOrd="0" presId="urn:microsoft.com/office/officeart/2005/8/layout/process5"/>
    <dgm:cxn modelId="{31B3EBF2-5646-44AB-8E45-3359983127F7}" type="presParOf" srcId="{667BF041-21B9-4047-A137-AF0439AFFFC5}" destId="{12577EDB-89B7-4329-8062-BB1043991605}" srcOrd="7" destOrd="0" presId="urn:microsoft.com/office/officeart/2005/8/layout/process5"/>
    <dgm:cxn modelId="{C21B3EF9-D7AD-438B-91AB-0BAC1758BE77}" type="presParOf" srcId="{12577EDB-89B7-4329-8062-BB1043991605}" destId="{792DB0AF-D449-4285-AD35-A08B85D4AEB2}" srcOrd="0" destOrd="0" presId="urn:microsoft.com/office/officeart/2005/8/layout/process5"/>
    <dgm:cxn modelId="{46398695-9EAF-459E-A98D-330E6AF3D582}" type="presParOf" srcId="{667BF041-21B9-4047-A137-AF0439AFFFC5}" destId="{66EF07D8-E4F6-4CBD-BF22-6B5B3B9A24D8}" srcOrd="8" destOrd="0" presId="urn:microsoft.com/office/officeart/2005/8/layout/process5"/>
    <dgm:cxn modelId="{626DDFB9-888A-4A5E-9A89-B881CE330120}" type="presParOf" srcId="{667BF041-21B9-4047-A137-AF0439AFFFC5}" destId="{6B292D8E-5121-4107-AEFC-E40D7BE57AE5}" srcOrd="9" destOrd="0" presId="urn:microsoft.com/office/officeart/2005/8/layout/process5"/>
    <dgm:cxn modelId="{113B5CBC-E922-4C21-8134-2C1D516816BD}" type="presParOf" srcId="{6B292D8E-5121-4107-AEFC-E40D7BE57AE5}" destId="{4AE989C5-484B-4C3A-AD63-03B5C648A8AE}" srcOrd="0" destOrd="0" presId="urn:microsoft.com/office/officeart/2005/8/layout/process5"/>
    <dgm:cxn modelId="{27243C17-B3B0-4FA0-A353-FBAB896C7308}" type="presParOf" srcId="{667BF041-21B9-4047-A137-AF0439AFFFC5}" destId="{A20CA9E3-A649-459A-920A-50103CF1D4F6}"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DCEF16-EE21-FD44-A00B-D936E7768C5F}" type="doc">
      <dgm:prSet loTypeId="urn:microsoft.com/office/officeart/2005/8/layout/default" loCatId="" qsTypeId="urn:microsoft.com/office/officeart/2005/8/quickstyle/simple2" qsCatId="simple" csTypeId="urn:microsoft.com/office/officeart/2005/8/colors/colorful5" csCatId="colorful" phldr="1"/>
      <dgm:spPr/>
      <dgm:t>
        <a:bodyPr/>
        <a:lstStyle/>
        <a:p>
          <a:endParaRPr lang="en-US"/>
        </a:p>
      </dgm:t>
    </dgm:pt>
    <dgm:pt modelId="{620B0930-F1D5-D749-AA41-1C6183D02D7A}">
      <dgm:prSet phldrT="[Text]"/>
      <dgm:spPr>
        <a:ln>
          <a:noFill/>
        </a:ln>
      </dgm:spPr>
      <dgm:t>
        <a:bodyPr/>
        <a:lstStyle/>
        <a:p>
          <a:r>
            <a:rPr lang="en-US" dirty="0">
              <a:latin typeface="Serifa Lt BT Light"/>
            </a:rPr>
            <a:t>Debt Settlement</a:t>
          </a:r>
        </a:p>
      </dgm:t>
    </dgm:pt>
    <dgm:pt modelId="{5D19676A-D93F-3B4F-AAF6-FB6997AFCFAB}" type="parTrans" cxnId="{D632B56F-3394-724A-A453-17F1B883B116}">
      <dgm:prSet/>
      <dgm:spPr/>
      <dgm:t>
        <a:bodyPr/>
        <a:lstStyle/>
        <a:p>
          <a:endParaRPr lang="en-US"/>
        </a:p>
      </dgm:t>
    </dgm:pt>
    <dgm:pt modelId="{BC7B8E2E-4CF2-1A43-8822-B9A6056C7AB8}" type="sibTrans" cxnId="{D632B56F-3394-724A-A453-17F1B883B116}">
      <dgm:prSet/>
      <dgm:spPr/>
      <dgm:t>
        <a:bodyPr/>
        <a:lstStyle/>
        <a:p>
          <a:endParaRPr lang="en-US"/>
        </a:p>
      </dgm:t>
    </dgm:pt>
    <dgm:pt modelId="{ACB9BFEC-A73B-CD4D-A9A6-E0B21A8F032E}">
      <dgm:prSet phldrT="[Text]"/>
      <dgm:spPr>
        <a:ln>
          <a:noFill/>
        </a:ln>
      </dgm:spPr>
      <dgm:t>
        <a:bodyPr/>
        <a:lstStyle/>
        <a:p>
          <a:r>
            <a:rPr lang="en-US" dirty="0">
              <a:latin typeface="Serifa Lt BT Light"/>
            </a:rPr>
            <a:t>Debt Repayment Plans</a:t>
          </a:r>
        </a:p>
      </dgm:t>
    </dgm:pt>
    <dgm:pt modelId="{004BC4EE-F2B1-8341-B714-AE22B854B8DB}" type="parTrans" cxnId="{11315C7C-A754-794B-9C0F-880A94A0FAB9}">
      <dgm:prSet/>
      <dgm:spPr/>
      <dgm:t>
        <a:bodyPr/>
        <a:lstStyle/>
        <a:p>
          <a:endParaRPr lang="en-US"/>
        </a:p>
      </dgm:t>
    </dgm:pt>
    <dgm:pt modelId="{67EA0573-06F7-6341-960B-F97340860020}" type="sibTrans" cxnId="{11315C7C-A754-794B-9C0F-880A94A0FAB9}">
      <dgm:prSet/>
      <dgm:spPr/>
      <dgm:t>
        <a:bodyPr/>
        <a:lstStyle/>
        <a:p>
          <a:endParaRPr lang="en-US"/>
        </a:p>
      </dgm:t>
    </dgm:pt>
    <dgm:pt modelId="{31F6C325-F349-A844-BD93-A8A28D4C20C4}">
      <dgm:prSet phldrT="[Text]"/>
      <dgm:spPr>
        <a:ln>
          <a:noFill/>
        </a:ln>
      </dgm:spPr>
      <dgm:t>
        <a:bodyPr/>
        <a:lstStyle/>
        <a:p>
          <a:r>
            <a:rPr lang="en-US" dirty="0">
              <a:latin typeface="Serifa Lt BT Light"/>
            </a:rPr>
            <a:t>Bankruptcy</a:t>
          </a:r>
        </a:p>
      </dgm:t>
    </dgm:pt>
    <dgm:pt modelId="{DC676CC9-E04E-8540-B20D-48C61F6AFBBE}" type="parTrans" cxnId="{4CC88203-4A20-D141-83DE-3C4BBA5E3D1F}">
      <dgm:prSet/>
      <dgm:spPr/>
      <dgm:t>
        <a:bodyPr/>
        <a:lstStyle/>
        <a:p>
          <a:endParaRPr lang="en-US"/>
        </a:p>
      </dgm:t>
    </dgm:pt>
    <dgm:pt modelId="{F16AE9FD-AC90-F34A-AB95-9CC34AB4FA49}" type="sibTrans" cxnId="{4CC88203-4A20-D141-83DE-3C4BBA5E3D1F}">
      <dgm:prSet/>
      <dgm:spPr/>
      <dgm:t>
        <a:bodyPr/>
        <a:lstStyle/>
        <a:p>
          <a:endParaRPr lang="en-US"/>
        </a:p>
      </dgm:t>
    </dgm:pt>
    <dgm:pt modelId="{411CAC42-7D91-2E47-AA79-D5BE7B6DBFAA}">
      <dgm:prSet phldrT="[Text]"/>
      <dgm:spPr>
        <a:ln>
          <a:noFill/>
        </a:ln>
      </dgm:spPr>
      <dgm:t>
        <a:bodyPr/>
        <a:lstStyle/>
        <a:p>
          <a:r>
            <a:rPr lang="en-US" dirty="0">
              <a:latin typeface="Serifa Lt BT Light"/>
            </a:rPr>
            <a:t>Debt Negotiation</a:t>
          </a:r>
        </a:p>
      </dgm:t>
    </dgm:pt>
    <dgm:pt modelId="{5513BD3E-578C-854F-BFCD-80C55722EFD1}" type="parTrans" cxnId="{4BB6AB32-0FC5-534D-ABE9-2F76E350CF9C}">
      <dgm:prSet/>
      <dgm:spPr/>
      <dgm:t>
        <a:bodyPr/>
        <a:lstStyle/>
        <a:p>
          <a:endParaRPr lang="en-US"/>
        </a:p>
      </dgm:t>
    </dgm:pt>
    <dgm:pt modelId="{0B04ECF9-B78C-7F4E-9169-9FE2C8A0D9AB}" type="sibTrans" cxnId="{4BB6AB32-0FC5-534D-ABE9-2F76E350CF9C}">
      <dgm:prSet/>
      <dgm:spPr/>
      <dgm:t>
        <a:bodyPr/>
        <a:lstStyle/>
        <a:p>
          <a:endParaRPr lang="en-US"/>
        </a:p>
      </dgm:t>
    </dgm:pt>
    <dgm:pt modelId="{8A049B89-8515-0244-81EC-8E97061D35A4}">
      <dgm:prSet phldrT="[Text]"/>
      <dgm:spPr>
        <a:ln>
          <a:noFill/>
        </a:ln>
      </dgm:spPr>
      <dgm:t>
        <a:bodyPr/>
        <a:lstStyle/>
        <a:p>
          <a:r>
            <a:rPr lang="en-US" dirty="0">
              <a:latin typeface="Serifa Lt BT Light"/>
            </a:rPr>
            <a:t>Debt Consolidation</a:t>
          </a:r>
        </a:p>
      </dgm:t>
    </dgm:pt>
    <dgm:pt modelId="{0930D910-23FA-D74D-B9E2-80DFB58EDECD}" type="parTrans" cxnId="{58A7D825-3D4A-E347-9AD8-384EB6565B0A}">
      <dgm:prSet/>
      <dgm:spPr/>
      <dgm:t>
        <a:bodyPr/>
        <a:lstStyle/>
        <a:p>
          <a:endParaRPr lang="en-US"/>
        </a:p>
      </dgm:t>
    </dgm:pt>
    <dgm:pt modelId="{F7F3F3F2-6886-534C-BD23-62EACF2369B2}" type="sibTrans" cxnId="{58A7D825-3D4A-E347-9AD8-384EB6565B0A}">
      <dgm:prSet/>
      <dgm:spPr/>
      <dgm:t>
        <a:bodyPr/>
        <a:lstStyle/>
        <a:p>
          <a:endParaRPr lang="en-US"/>
        </a:p>
      </dgm:t>
    </dgm:pt>
    <dgm:pt modelId="{39964987-FE75-DB40-99D1-7034AE6D4BCC}" type="pres">
      <dgm:prSet presAssocID="{36DCEF16-EE21-FD44-A00B-D936E7768C5F}" presName="diagram" presStyleCnt="0">
        <dgm:presLayoutVars>
          <dgm:dir/>
          <dgm:resizeHandles val="exact"/>
        </dgm:presLayoutVars>
      </dgm:prSet>
      <dgm:spPr/>
    </dgm:pt>
    <dgm:pt modelId="{7A481D42-AC36-764E-8D06-A0826726CAD1}" type="pres">
      <dgm:prSet presAssocID="{620B0930-F1D5-D749-AA41-1C6183D02D7A}" presName="node" presStyleLbl="node1" presStyleIdx="0" presStyleCnt="5" custAng="0" custLinFactY="10178" custLinFactNeighborX="3786" custLinFactNeighborY="100000">
        <dgm:presLayoutVars>
          <dgm:bulletEnabled val="1"/>
        </dgm:presLayoutVars>
      </dgm:prSet>
      <dgm:spPr/>
    </dgm:pt>
    <dgm:pt modelId="{7B931EAC-38FA-AB40-BDAC-D1A8D19D6BA1}" type="pres">
      <dgm:prSet presAssocID="{BC7B8E2E-4CF2-1A43-8822-B9A6056C7AB8}" presName="sibTrans" presStyleCnt="0"/>
      <dgm:spPr/>
    </dgm:pt>
    <dgm:pt modelId="{A68A3846-EA2E-0F4D-90EA-7A7BF5E36407}" type="pres">
      <dgm:prSet presAssocID="{411CAC42-7D91-2E47-AA79-D5BE7B6DBFAA}" presName="node" presStyleLbl="node1" presStyleIdx="1" presStyleCnt="5">
        <dgm:presLayoutVars>
          <dgm:bulletEnabled val="1"/>
        </dgm:presLayoutVars>
      </dgm:prSet>
      <dgm:spPr/>
    </dgm:pt>
    <dgm:pt modelId="{A0EB45A2-D8E5-9146-9963-F166DC2773F0}" type="pres">
      <dgm:prSet presAssocID="{0B04ECF9-B78C-7F4E-9169-9FE2C8A0D9AB}" presName="sibTrans" presStyleCnt="0"/>
      <dgm:spPr/>
    </dgm:pt>
    <dgm:pt modelId="{8E7B78E1-3EC7-B842-8C44-78BFA97E4C33}" type="pres">
      <dgm:prSet presAssocID="{ACB9BFEC-A73B-CD4D-A9A6-E0B21A8F032E}" presName="node" presStyleLbl="node1" presStyleIdx="2" presStyleCnt="5">
        <dgm:presLayoutVars>
          <dgm:bulletEnabled val="1"/>
        </dgm:presLayoutVars>
      </dgm:prSet>
      <dgm:spPr/>
    </dgm:pt>
    <dgm:pt modelId="{F6058111-8397-E74D-B225-586411FCE965}" type="pres">
      <dgm:prSet presAssocID="{67EA0573-06F7-6341-960B-F97340860020}" presName="sibTrans" presStyleCnt="0"/>
      <dgm:spPr/>
    </dgm:pt>
    <dgm:pt modelId="{3583C2E1-5725-0C44-BB63-947D99F4B8CE}" type="pres">
      <dgm:prSet presAssocID="{8A049B89-8515-0244-81EC-8E97061D35A4}" presName="node" presStyleLbl="node1" presStyleIdx="3" presStyleCnt="5" custLinFactY="-18070" custLinFactNeighborX="-52410" custLinFactNeighborY="-100000">
        <dgm:presLayoutVars>
          <dgm:bulletEnabled val="1"/>
        </dgm:presLayoutVars>
      </dgm:prSet>
      <dgm:spPr/>
    </dgm:pt>
    <dgm:pt modelId="{A16D0988-D92A-9141-940C-EE68B5B56474}" type="pres">
      <dgm:prSet presAssocID="{F7F3F3F2-6886-534C-BD23-62EACF2369B2}" presName="sibTrans" presStyleCnt="0"/>
      <dgm:spPr/>
    </dgm:pt>
    <dgm:pt modelId="{ED42671D-C823-854E-ACCE-6CFF1CE48F3E}" type="pres">
      <dgm:prSet presAssocID="{31F6C325-F349-A844-BD93-A8A28D4C20C4}" presName="node" presStyleLbl="node1" presStyleIdx="4" presStyleCnt="5" custLinFactNeighborX="-49633" custLinFactNeighborY="-6488">
        <dgm:presLayoutVars>
          <dgm:bulletEnabled val="1"/>
        </dgm:presLayoutVars>
      </dgm:prSet>
      <dgm:spPr/>
    </dgm:pt>
  </dgm:ptLst>
  <dgm:cxnLst>
    <dgm:cxn modelId="{8EA5D201-A16D-684A-BFAD-663BBAD4EE45}" type="presOf" srcId="{620B0930-F1D5-D749-AA41-1C6183D02D7A}" destId="{7A481D42-AC36-764E-8D06-A0826726CAD1}" srcOrd="0" destOrd="0" presId="urn:microsoft.com/office/officeart/2005/8/layout/default"/>
    <dgm:cxn modelId="{4CC88203-4A20-D141-83DE-3C4BBA5E3D1F}" srcId="{36DCEF16-EE21-FD44-A00B-D936E7768C5F}" destId="{31F6C325-F349-A844-BD93-A8A28D4C20C4}" srcOrd="4" destOrd="0" parTransId="{DC676CC9-E04E-8540-B20D-48C61F6AFBBE}" sibTransId="{F16AE9FD-AC90-F34A-AB95-9CC34AB4FA49}"/>
    <dgm:cxn modelId="{58A7D825-3D4A-E347-9AD8-384EB6565B0A}" srcId="{36DCEF16-EE21-FD44-A00B-D936E7768C5F}" destId="{8A049B89-8515-0244-81EC-8E97061D35A4}" srcOrd="3" destOrd="0" parTransId="{0930D910-23FA-D74D-B9E2-80DFB58EDECD}" sibTransId="{F7F3F3F2-6886-534C-BD23-62EACF2369B2}"/>
    <dgm:cxn modelId="{4BB6AB32-0FC5-534D-ABE9-2F76E350CF9C}" srcId="{36DCEF16-EE21-FD44-A00B-D936E7768C5F}" destId="{411CAC42-7D91-2E47-AA79-D5BE7B6DBFAA}" srcOrd="1" destOrd="0" parTransId="{5513BD3E-578C-854F-BFCD-80C55722EFD1}" sibTransId="{0B04ECF9-B78C-7F4E-9169-9FE2C8A0D9AB}"/>
    <dgm:cxn modelId="{54203539-3D32-2F42-A179-74B7B21F871D}" type="presOf" srcId="{8A049B89-8515-0244-81EC-8E97061D35A4}" destId="{3583C2E1-5725-0C44-BB63-947D99F4B8CE}" srcOrd="0" destOrd="0" presId="urn:microsoft.com/office/officeart/2005/8/layout/default"/>
    <dgm:cxn modelId="{D632B56F-3394-724A-A453-17F1B883B116}" srcId="{36DCEF16-EE21-FD44-A00B-D936E7768C5F}" destId="{620B0930-F1D5-D749-AA41-1C6183D02D7A}" srcOrd="0" destOrd="0" parTransId="{5D19676A-D93F-3B4F-AAF6-FB6997AFCFAB}" sibTransId="{BC7B8E2E-4CF2-1A43-8822-B9A6056C7AB8}"/>
    <dgm:cxn modelId="{11315C7C-A754-794B-9C0F-880A94A0FAB9}" srcId="{36DCEF16-EE21-FD44-A00B-D936E7768C5F}" destId="{ACB9BFEC-A73B-CD4D-A9A6-E0B21A8F032E}" srcOrd="2" destOrd="0" parTransId="{004BC4EE-F2B1-8341-B714-AE22B854B8DB}" sibTransId="{67EA0573-06F7-6341-960B-F97340860020}"/>
    <dgm:cxn modelId="{7A9ED796-FCED-5F4B-BADA-0B8743002FC7}" type="presOf" srcId="{31F6C325-F349-A844-BD93-A8A28D4C20C4}" destId="{ED42671D-C823-854E-ACCE-6CFF1CE48F3E}" srcOrd="0" destOrd="0" presId="urn:microsoft.com/office/officeart/2005/8/layout/default"/>
    <dgm:cxn modelId="{1018BC9D-7DE2-F040-92B6-1FADC0885D4D}" type="presOf" srcId="{ACB9BFEC-A73B-CD4D-A9A6-E0B21A8F032E}" destId="{8E7B78E1-3EC7-B842-8C44-78BFA97E4C33}" srcOrd="0" destOrd="0" presId="urn:microsoft.com/office/officeart/2005/8/layout/default"/>
    <dgm:cxn modelId="{DADF9DA5-86F0-0F4C-BB0F-7B767B872DB5}" type="presOf" srcId="{36DCEF16-EE21-FD44-A00B-D936E7768C5F}" destId="{39964987-FE75-DB40-99D1-7034AE6D4BCC}" srcOrd="0" destOrd="0" presId="urn:microsoft.com/office/officeart/2005/8/layout/default"/>
    <dgm:cxn modelId="{BA8B2DD2-27D0-1D4D-B526-9C10B20B6CFF}" type="presOf" srcId="{411CAC42-7D91-2E47-AA79-D5BE7B6DBFAA}" destId="{A68A3846-EA2E-0F4D-90EA-7A7BF5E36407}" srcOrd="0" destOrd="0" presId="urn:microsoft.com/office/officeart/2005/8/layout/default"/>
    <dgm:cxn modelId="{7DD6B69F-6704-5848-9FDA-77764A3DA2B3}" type="presParOf" srcId="{39964987-FE75-DB40-99D1-7034AE6D4BCC}" destId="{7A481D42-AC36-764E-8D06-A0826726CAD1}" srcOrd="0" destOrd="0" presId="urn:microsoft.com/office/officeart/2005/8/layout/default"/>
    <dgm:cxn modelId="{97E5137E-9D32-F94A-9C13-BEDDE80B308A}" type="presParOf" srcId="{39964987-FE75-DB40-99D1-7034AE6D4BCC}" destId="{7B931EAC-38FA-AB40-BDAC-D1A8D19D6BA1}" srcOrd="1" destOrd="0" presId="urn:microsoft.com/office/officeart/2005/8/layout/default"/>
    <dgm:cxn modelId="{B21A6CB3-F9CB-F84B-A865-9C1F5F9A0BF7}" type="presParOf" srcId="{39964987-FE75-DB40-99D1-7034AE6D4BCC}" destId="{A68A3846-EA2E-0F4D-90EA-7A7BF5E36407}" srcOrd="2" destOrd="0" presId="urn:microsoft.com/office/officeart/2005/8/layout/default"/>
    <dgm:cxn modelId="{14E29C92-FE91-6A4E-8980-5216EF6FCD14}" type="presParOf" srcId="{39964987-FE75-DB40-99D1-7034AE6D4BCC}" destId="{A0EB45A2-D8E5-9146-9963-F166DC2773F0}" srcOrd="3" destOrd="0" presId="urn:microsoft.com/office/officeart/2005/8/layout/default"/>
    <dgm:cxn modelId="{96A9FE3A-F74F-E944-8B70-DC36AB476D1A}" type="presParOf" srcId="{39964987-FE75-DB40-99D1-7034AE6D4BCC}" destId="{8E7B78E1-3EC7-B842-8C44-78BFA97E4C33}" srcOrd="4" destOrd="0" presId="urn:microsoft.com/office/officeart/2005/8/layout/default"/>
    <dgm:cxn modelId="{E2572B8A-C008-F240-ADC2-0C00A7061CD8}" type="presParOf" srcId="{39964987-FE75-DB40-99D1-7034AE6D4BCC}" destId="{F6058111-8397-E74D-B225-586411FCE965}" srcOrd="5" destOrd="0" presId="urn:microsoft.com/office/officeart/2005/8/layout/default"/>
    <dgm:cxn modelId="{F86CDBC9-D16F-BF47-917B-D98E955C3F23}" type="presParOf" srcId="{39964987-FE75-DB40-99D1-7034AE6D4BCC}" destId="{3583C2E1-5725-0C44-BB63-947D99F4B8CE}" srcOrd="6" destOrd="0" presId="urn:microsoft.com/office/officeart/2005/8/layout/default"/>
    <dgm:cxn modelId="{26C27F49-FD8D-F242-91F4-52C644A3E7E1}" type="presParOf" srcId="{39964987-FE75-DB40-99D1-7034AE6D4BCC}" destId="{A16D0988-D92A-9141-940C-EE68B5B56474}" srcOrd="7" destOrd="0" presId="urn:microsoft.com/office/officeart/2005/8/layout/default"/>
    <dgm:cxn modelId="{E04ECF77-B09A-D445-BD34-E02D2D2A67E2}" type="presParOf" srcId="{39964987-FE75-DB40-99D1-7034AE6D4BCC}" destId="{ED42671D-C823-854E-ACCE-6CFF1CE48F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9916CC-8B19-4ED7-9C70-377B1082A85E}" type="doc">
      <dgm:prSet loTypeId="urn:microsoft.com/office/officeart/2016/7/layout/VerticalDownArrowProcess" loCatId="process" qsTypeId="urn:microsoft.com/office/officeart/2005/8/quickstyle/simple2" qsCatId="simple" csTypeId="urn:microsoft.com/office/officeart/2005/8/colors/colorful2" csCatId="colorful"/>
      <dgm:spPr/>
      <dgm:t>
        <a:bodyPr/>
        <a:lstStyle/>
        <a:p>
          <a:endParaRPr lang="en-US"/>
        </a:p>
      </dgm:t>
    </dgm:pt>
    <dgm:pt modelId="{2EBE4B0E-69D9-4B07-AE40-BD3930AA0514}">
      <dgm:prSet/>
      <dgm:spPr/>
      <dgm:t>
        <a:bodyPr/>
        <a:lstStyle/>
        <a:p>
          <a:r>
            <a:rPr lang="en-US"/>
            <a:t>Stop</a:t>
          </a:r>
        </a:p>
      </dgm:t>
    </dgm:pt>
    <dgm:pt modelId="{900DD070-DEF2-41E0-BB18-4D8F738DE79F}" type="parTrans" cxnId="{70C5B356-5C67-4E7C-B6A0-9BDD09066F0A}">
      <dgm:prSet/>
      <dgm:spPr/>
      <dgm:t>
        <a:bodyPr/>
        <a:lstStyle/>
        <a:p>
          <a:endParaRPr lang="en-US"/>
        </a:p>
      </dgm:t>
    </dgm:pt>
    <dgm:pt modelId="{01665AE2-F8B8-4252-902B-5084D45A60FE}" type="sibTrans" cxnId="{70C5B356-5C67-4E7C-B6A0-9BDD09066F0A}">
      <dgm:prSet/>
      <dgm:spPr/>
      <dgm:t>
        <a:bodyPr/>
        <a:lstStyle/>
        <a:p>
          <a:endParaRPr lang="en-US"/>
        </a:p>
      </dgm:t>
    </dgm:pt>
    <dgm:pt modelId="{CA163572-9C16-4FA1-AB74-D62CD5346C22}">
      <dgm:prSet/>
      <dgm:spPr/>
      <dgm:t>
        <a:bodyPr/>
        <a:lstStyle/>
        <a:p>
          <a:r>
            <a:rPr lang="en-US"/>
            <a:t>Stop “ALL” spending you can “LIVE” without</a:t>
          </a:r>
        </a:p>
      </dgm:t>
    </dgm:pt>
    <dgm:pt modelId="{B5ACD6D6-3A4F-4423-AB28-37A67D03E69F}" type="parTrans" cxnId="{C01CE76A-D2D6-4DC3-9A84-82109938FE5A}">
      <dgm:prSet/>
      <dgm:spPr/>
      <dgm:t>
        <a:bodyPr/>
        <a:lstStyle/>
        <a:p>
          <a:endParaRPr lang="en-US"/>
        </a:p>
      </dgm:t>
    </dgm:pt>
    <dgm:pt modelId="{C71C383F-0613-4577-BAA9-E0324A4B4390}" type="sibTrans" cxnId="{C01CE76A-D2D6-4DC3-9A84-82109938FE5A}">
      <dgm:prSet/>
      <dgm:spPr/>
      <dgm:t>
        <a:bodyPr/>
        <a:lstStyle/>
        <a:p>
          <a:endParaRPr lang="en-US"/>
        </a:p>
      </dgm:t>
    </dgm:pt>
    <dgm:pt modelId="{0AB3B5C6-9937-499B-8D03-D8E7F4B6A18F}">
      <dgm:prSet/>
      <dgm:spPr/>
      <dgm:t>
        <a:bodyPr/>
        <a:lstStyle/>
        <a:p>
          <a:r>
            <a:rPr lang="en-US"/>
            <a:t>Go back to basics!</a:t>
          </a:r>
        </a:p>
      </dgm:t>
    </dgm:pt>
    <dgm:pt modelId="{0BD0BA39-09BA-43EC-AA78-4A21070072D7}" type="parTrans" cxnId="{184E7064-3F68-405D-BBDB-E2DB19156F3D}">
      <dgm:prSet/>
      <dgm:spPr/>
      <dgm:t>
        <a:bodyPr/>
        <a:lstStyle/>
        <a:p>
          <a:endParaRPr lang="en-US"/>
        </a:p>
      </dgm:t>
    </dgm:pt>
    <dgm:pt modelId="{1EE22CAF-EC16-4869-8916-4652B1558BC6}" type="sibTrans" cxnId="{184E7064-3F68-405D-BBDB-E2DB19156F3D}">
      <dgm:prSet/>
      <dgm:spPr/>
      <dgm:t>
        <a:bodyPr/>
        <a:lstStyle/>
        <a:p>
          <a:endParaRPr lang="en-US"/>
        </a:p>
      </dgm:t>
    </dgm:pt>
    <dgm:pt modelId="{3CA044A6-1D39-4CDE-92FA-3CCA8C9D6CA3}">
      <dgm:prSet/>
      <dgm:spPr/>
      <dgm:t>
        <a:bodyPr/>
        <a:lstStyle/>
        <a:p>
          <a:r>
            <a:rPr lang="en-US"/>
            <a:t>Stretch your savings. Do not deplete fast.</a:t>
          </a:r>
        </a:p>
      </dgm:t>
    </dgm:pt>
    <dgm:pt modelId="{21786770-D9EE-494B-9AF9-D748753E9E57}" type="parTrans" cxnId="{C9368C13-0CEB-481F-969B-F85B9BB2B033}">
      <dgm:prSet/>
      <dgm:spPr/>
      <dgm:t>
        <a:bodyPr/>
        <a:lstStyle/>
        <a:p>
          <a:endParaRPr lang="en-US"/>
        </a:p>
      </dgm:t>
    </dgm:pt>
    <dgm:pt modelId="{5880BB08-8734-4CFB-8CE8-B59838C8D9B9}" type="sibTrans" cxnId="{C9368C13-0CEB-481F-969B-F85B9BB2B033}">
      <dgm:prSet/>
      <dgm:spPr/>
      <dgm:t>
        <a:bodyPr/>
        <a:lstStyle/>
        <a:p>
          <a:endParaRPr lang="en-US"/>
        </a:p>
      </dgm:t>
    </dgm:pt>
    <dgm:pt modelId="{860C0BD9-669B-4371-BFB3-66969B81BE2E}">
      <dgm:prSet/>
      <dgm:spPr/>
      <dgm:t>
        <a:bodyPr/>
        <a:lstStyle/>
        <a:p>
          <a:r>
            <a:rPr lang="en-US"/>
            <a:t>Review</a:t>
          </a:r>
        </a:p>
      </dgm:t>
    </dgm:pt>
    <dgm:pt modelId="{15774113-E115-48EB-BED9-7A313999ECB4}" type="parTrans" cxnId="{CB027E13-332C-46FC-8F75-3A6F64102C25}">
      <dgm:prSet/>
      <dgm:spPr/>
      <dgm:t>
        <a:bodyPr/>
        <a:lstStyle/>
        <a:p>
          <a:endParaRPr lang="en-US"/>
        </a:p>
      </dgm:t>
    </dgm:pt>
    <dgm:pt modelId="{9D360A67-CAAE-4319-BB87-882D2CD0D230}" type="sibTrans" cxnId="{CB027E13-332C-46FC-8F75-3A6F64102C25}">
      <dgm:prSet/>
      <dgm:spPr/>
      <dgm:t>
        <a:bodyPr/>
        <a:lstStyle/>
        <a:p>
          <a:endParaRPr lang="en-US"/>
        </a:p>
      </dgm:t>
    </dgm:pt>
    <dgm:pt modelId="{079DA492-7FE5-4AC2-89B4-D069AFCA927E}">
      <dgm:prSet/>
      <dgm:spPr/>
      <dgm:t>
        <a:bodyPr/>
        <a:lstStyle/>
        <a:p>
          <a:r>
            <a:rPr lang="en-US"/>
            <a:t>Review your existing expenses against your income and adjust accordingly</a:t>
          </a:r>
        </a:p>
      </dgm:t>
    </dgm:pt>
    <dgm:pt modelId="{A91C4930-AEEA-4FF7-9135-8BDACDD86B2A}" type="parTrans" cxnId="{614D36E1-0A48-4D56-9D61-B17880EB49A4}">
      <dgm:prSet/>
      <dgm:spPr/>
      <dgm:t>
        <a:bodyPr/>
        <a:lstStyle/>
        <a:p>
          <a:endParaRPr lang="en-US"/>
        </a:p>
      </dgm:t>
    </dgm:pt>
    <dgm:pt modelId="{8E367972-B0D7-4631-9DE9-3F04B9759B3A}" type="sibTrans" cxnId="{614D36E1-0A48-4D56-9D61-B17880EB49A4}">
      <dgm:prSet/>
      <dgm:spPr/>
      <dgm:t>
        <a:bodyPr/>
        <a:lstStyle/>
        <a:p>
          <a:endParaRPr lang="en-US"/>
        </a:p>
      </dgm:t>
    </dgm:pt>
    <dgm:pt modelId="{6147E45C-EB2C-4D7C-98D2-FAA4DE46BB80}">
      <dgm:prSet/>
      <dgm:spPr/>
      <dgm:t>
        <a:bodyPr/>
        <a:lstStyle/>
        <a:p>
          <a:r>
            <a:rPr lang="en-US"/>
            <a:t>Recognize</a:t>
          </a:r>
        </a:p>
      </dgm:t>
    </dgm:pt>
    <dgm:pt modelId="{9534102F-2645-4557-82C6-FB1578E6C787}" type="parTrans" cxnId="{88E3D78A-6C13-49CB-8ACA-98FA59DFC57B}">
      <dgm:prSet/>
      <dgm:spPr/>
      <dgm:t>
        <a:bodyPr/>
        <a:lstStyle/>
        <a:p>
          <a:endParaRPr lang="en-US"/>
        </a:p>
      </dgm:t>
    </dgm:pt>
    <dgm:pt modelId="{2B7D9B30-CFA9-4729-B554-0B0033CF89AE}" type="sibTrans" cxnId="{88E3D78A-6C13-49CB-8ACA-98FA59DFC57B}">
      <dgm:prSet/>
      <dgm:spPr/>
      <dgm:t>
        <a:bodyPr/>
        <a:lstStyle/>
        <a:p>
          <a:endParaRPr lang="en-US"/>
        </a:p>
      </dgm:t>
    </dgm:pt>
    <dgm:pt modelId="{DDBE4882-1215-4CF1-B723-FD03CC71DEE8}">
      <dgm:prSet/>
      <dgm:spPr/>
      <dgm:t>
        <a:bodyPr/>
        <a:lstStyle/>
        <a:p>
          <a:r>
            <a:rPr lang="en-US"/>
            <a:t>Recognize spending leaks and stop them</a:t>
          </a:r>
        </a:p>
      </dgm:t>
    </dgm:pt>
    <dgm:pt modelId="{439B043F-FCFD-45F9-A511-12AEA528355F}" type="parTrans" cxnId="{44719358-B109-4113-B4F9-E60EE2F24A7C}">
      <dgm:prSet/>
      <dgm:spPr/>
      <dgm:t>
        <a:bodyPr/>
        <a:lstStyle/>
        <a:p>
          <a:endParaRPr lang="en-US"/>
        </a:p>
      </dgm:t>
    </dgm:pt>
    <dgm:pt modelId="{4B5462B0-438E-4F60-8C7D-70640B584379}" type="sibTrans" cxnId="{44719358-B109-4113-B4F9-E60EE2F24A7C}">
      <dgm:prSet/>
      <dgm:spPr/>
      <dgm:t>
        <a:bodyPr/>
        <a:lstStyle/>
        <a:p>
          <a:endParaRPr lang="en-US"/>
        </a:p>
      </dgm:t>
    </dgm:pt>
    <dgm:pt modelId="{78BA2F07-4E0C-4FD0-A093-63E73DE68FF2}">
      <dgm:prSet/>
      <dgm:spPr/>
      <dgm:t>
        <a:bodyPr/>
        <a:lstStyle/>
        <a:p>
          <a:r>
            <a:rPr lang="en-US"/>
            <a:t>Combine trips to the market and save on gas</a:t>
          </a:r>
        </a:p>
      </dgm:t>
    </dgm:pt>
    <dgm:pt modelId="{3FE0947A-1B0D-4670-9AED-E8888676F033}" type="parTrans" cxnId="{C5D3F167-DF41-4969-A27E-E066FE6C81FA}">
      <dgm:prSet/>
      <dgm:spPr/>
      <dgm:t>
        <a:bodyPr/>
        <a:lstStyle/>
        <a:p>
          <a:endParaRPr lang="en-US"/>
        </a:p>
      </dgm:t>
    </dgm:pt>
    <dgm:pt modelId="{769C8D23-8131-4E1F-B433-02A6D6EF38AC}" type="sibTrans" cxnId="{C5D3F167-DF41-4969-A27E-E066FE6C81FA}">
      <dgm:prSet/>
      <dgm:spPr/>
      <dgm:t>
        <a:bodyPr/>
        <a:lstStyle/>
        <a:p>
          <a:endParaRPr lang="en-US"/>
        </a:p>
      </dgm:t>
    </dgm:pt>
    <dgm:pt modelId="{AE427934-01D8-4406-BB1B-CD84FFF65C79}">
      <dgm:prSet/>
      <dgm:spPr/>
      <dgm:t>
        <a:bodyPr/>
        <a:lstStyle/>
        <a:p>
          <a:r>
            <a:rPr lang="en-US"/>
            <a:t>Find</a:t>
          </a:r>
        </a:p>
      </dgm:t>
    </dgm:pt>
    <dgm:pt modelId="{B469713D-7BF4-4A1F-B096-2FC62D45548C}" type="parTrans" cxnId="{BA56B141-85A4-4862-9FC8-79BD3DDE066B}">
      <dgm:prSet/>
      <dgm:spPr/>
      <dgm:t>
        <a:bodyPr/>
        <a:lstStyle/>
        <a:p>
          <a:endParaRPr lang="en-US"/>
        </a:p>
      </dgm:t>
    </dgm:pt>
    <dgm:pt modelId="{9407A9C3-6A7B-4E2B-B0C6-4BBE4FF23A7A}" type="sibTrans" cxnId="{BA56B141-85A4-4862-9FC8-79BD3DDE066B}">
      <dgm:prSet/>
      <dgm:spPr/>
      <dgm:t>
        <a:bodyPr/>
        <a:lstStyle/>
        <a:p>
          <a:endParaRPr lang="en-US"/>
        </a:p>
      </dgm:t>
    </dgm:pt>
    <dgm:pt modelId="{1052C5D2-0143-433E-8FD6-B755718D3755}">
      <dgm:prSet/>
      <dgm:spPr/>
      <dgm:t>
        <a:bodyPr/>
        <a:lstStyle/>
        <a:p>
          <a:r>
            <a:rPr lang="en-US"/>
            <a:t>Find creative ways to increase income and/or control spending</a:t>
          </a:r>
        </a:p>
      </dgm:t>
    </dgm:pt>
    <dgm:pt modelId="{D003D191-A668-40DD-875D-0623419DCAD1}" type="parTrans" cxnId="{98AC397E-D436-4065-A632-DBDA6AE87FFA}">
      <dgm:prSet/>
      <dgm:spPr/>
      <dgm:t>
        <a:bodyPr/>
        <a:lstStyle/>
        <a:p>
          <a:endParaRPr lang="en-US"/>
        </a:p>
      </dgm:t>
    </dgm:pt>
    <dgm:pt modelId="{22942FF6-6063-4B18-90CF-E764AECD490E}" type="sibTrans" cxnId="{98AC397E-D436-4065-A632-DBDA6AE87FFA}">
      <dgm:prSet/>
      <dgm:spPr/>
      <dgm:t>
        <a:bodyPr/>
        <a:lstStyle/>
        <a:p>
          <a:endParaRPr lang="en-US"/>
        </a:p>
      </dgm:t>
    </dgm:pt>
    <dgm:pt modelId="{19836B83-D370-4F29-9D15-E067EFF32A4F}">
      <dgm:prSet/>
      <dgm:spPr/>
      <dgm:t>
        <a:bodyPr/>
        <a:lstStyle/>
        <a:p>
          <a:r>
            <a:rPr lang="en-US"/>
            <a:t>Garage sale</a:t>
          </a:r>
        </a:p>
      </dgm:t>
    </dgm:pt>
    <dgm:pt modelId="{3DF3CBDA-5124-4FF1-95A3-1457DD55E26C}" type="parTrans" cxnId="{C52069D5-B8DF-49C8-AC09-A0305EF9A0CB}">
      <dgm:prSet/>
      <dgm:spPr/>
      <dgm:t>
        <a:bodyPr/>
        <a:lstStyle/>
        <a:p>
          <a:endParaRPr lang="en-US"/>
        </a:p>
      </dgm:t>
    </dgm:pt>
    <dgm:pt modelId="{CA4C417E-615A-4444-BD00-FD949CAE9397}" type="sibTrans" cxnId="{C52069D5-B8DF-49C8-AC09-A0305EF9A0CB}">
      <dgm:prSet/>
      <dgm:spPr/>
      <dgm:t>
        <a:bodyPr/>
        <a:lstStyle/>
        <a:p>
          <a:endParaRPr lang="en-US"/>
        </a:p>
      </dgm:t>
    </dgm:pt>
    <dgm:pt modelId="{57C132E8-99BE-487F-81BE-0A73A9564F24}">
      <dgm:prSet/>
      <dgm:spPr/>
      <dgm:t>
        <a:bodyPr/>
        <a:lstStyle/>
        <a:p>
          <a:r>
            <a:rPr lang="en-US"/>
            <a:t>Barter for things that you need</a:t>
          </a:r>
        </a:p>
      </dgm:t>
    </dgm:pt>
    <dgm:pt modelId="{65A76797-B069-4DB0-929F-6E85D44CB978}" type="parTrans" cxnId="{B0B8F268-2044-4AA9-AB08-B2492E25AFDC}">
      <dgm:prSet/>
      <dgm:spPr/>
      <dgm:t>
        <a:bodyPr/>
        <a:lstStyle/>
        <a:p>
          <a:endParaRPr lang="en-US"/>
        </a:p>
      </dgm:t>
    </dgm:pt>
    <dgm:pt modelId="{AB7BBB72-5254-4E8C-A562-13BBAFA67334}" type="sibTrans" cxnId="{B0B8F268-2044-4AA9-AB08-B2492E25AFDC}">
      <dgm:prSet/>
      <dgm:spPr/>
      <dgm:t>
        <a:bodyPr/>
        <a:lstStyle/>
        <a:p>
          <a:endParaRPr lang="en-US"/>
        </a:p>
      </dgm:t>
    </dgm:pt>
    <dgm:pt modelId="{007E2067-705E-48F0-A16F-954DE1C3AAA5}">
      <dgm:prSet/>
      <dgm:spPr/>
      <dgm:t>
        <a:bodyPr/>
        <a:lstStyle/>
        <a:p>
          <a:r>
            <a:rPr lang="en-US"/>
            <a:t>Have pot luck gathering instead of going out to dinners with friends and family</a:t>
          </a:r>
        </a:p>
      </dgm:t>
    </dgm:pt>
    <dgm:pt modelId="{083261BA-A0EF-4AEF-9184-85C3F5DEB8E7}" type="parTrans" cxnId="{829AF707-4EF2-4FF6-9D4E-C1284331F4E4}">
      <dgm:prSet/>
      <dgm:spPr/>
      <dgm:t>
        <a:bodyPr/>
        <a:lstStyle/>
        <a:p>
          <a:endParaRPr lang="en-US"/>
        </a:p>
      </dgm:t>
    </dgm:pt>
    <dgm:pt modelId="{2C30C03D-D4A7-4363-847F-A4FD89FEA377}" type="sibTrans" cxnId="{829AF707-4EF2-4FF6-9D4E-C1284331F4E4}">
      <dgm:prSet/>
      <dgm:spPr/>
      <dgm:t>
        <a:bodyPr/>
        <a:lstStyle/>
        <a:p>
          <a:endParaRPr lang="en-US"/>
        </a:p>
      </dgm:t>
    </dgm:pt>
    <dgm:pt modelId="{E875AE4F-56CF-451A-B89D-5ED21706A451}" type="pres">
      <dgm:prSet presAssocID="{D79916CC-8B19-4ED7-9C70-377B1082A85E}" presName="Name0" presStyleCnt="0">
        <dgm:presLayoutVars>
          <dgm:dir/>
          <dgm:animLvl val="lvl"/>
          <dgm:resizeHandles val="exact"/>
        </dgm:presLayoutVars>
      </dgm:prSet>
      <dgm:spPr/>
    </dgm:pt>
    <dgm:pt modelId="{FB622365-2707-401F-9266-7849DB29B397}" type="pres">
      <dgm:prSet presAssocID="{AE427934-01D8-4406-BB1B-CD84FFF65C79}" presName="boxAndChildren" presStyleCnt="0"/>
      <dgm:spPr/>
    </dgm:pt>
    <dgm:pt modelId="{ABA91706-C6ED-4AD8-B34C-F1B1972D0D73}" type="pres">
      <dgm:prSet presAssocID="{AE427934-01D8-4406-BB1B-CD84FFF65C79}" presName="parentTextBox" presStyleLbl="alignNode1" presStyleIdx="0" presStyleCnt="4"/>
      <dgm:spPr/>
    </dgm:pt>
    <dgm:pt modelId="{99DF570C-AABE-44D8-B4F9-45815071C9E2}" type="pres">
      <dgm:prSet presAssocID="{AE427934-01D8-4406-BB1B-CD84FFF65C79}" presName="descendantBox" presStyleLbl="bgAccFollowNode1" presStyleIdx="0" presStyleCnt="4"/>
      <dgm:spPr/>
    </dgm:pt>
    <dgm:pt modelId="{8871593E-5474-41C0-976A-899E5C2763B1}" type="pres">
      <dgm:prSet presAssocID="{2B7D9B30-CFA9-4729-B554-0B0033CF89AE}" presName="sp" presStyleCnt="0"/>
      <dgm:spPr/>
    </dgm:pt>
    <dgm:pt modelId="{385EE702-EDBA-4A7B-83C1-930855026B62}" type="pres">
      <dgm:prSet presAssocID="{6147E45C-EB2C-4D7C-98D2-FAA4DE46BB80}" presName="arrowAndChildren" presStyleCnt="0"/>
      <dgm:spPr/>
    </dgm:pt>
    <dgm:pt modelId="{FAA293A9-E03C-423B-8003-25F07659FBC7}" type="pres">
      <dgm:prSet presAssocID="{6147E45C-EB2C-4D7C-98D2-FAA4DE46BB80}" presName="parentTextArrow" presStyleLbl="node1" presStyleIdx="0" presStyleCnt="0"/>
      <dgm:spPr/>
    </dgm:pt>
    <dgm:pt modelId="{D54B0AAA-39A2-4384-8F78-DF5A1DF08B75}" type="pres">
      <dgm:prSet presAssocID="{6147E45C-EB2C-4D7C-98D2-FAA4DE46BB80}" presName="arrow" presStyleLbl="alignNode1" presStyleIdx="1" presStyleCnt="4"/>
      <dgm:spPr/>
    </dgm:pt>
    <dgm:pt modelId="{BBB9CC1A-CB8E-4B67-8AA8-64BC163FD693}" type="pres">
      <dgm:prSet presAssocID="{6147E45C-EB2C-4D7C-98D2-FAA4DE46BB80}" presName="descendantArrow" presStyleLbl="bgAccFollowNode1" presStyleIdx="1" presStyleCnt="4"/>
      <dgm:spPr/>
    </dgm:pt>
    <dgm:pt modelId="{88BD51A8-9ADA-4A22-9871-91CCAE66F7D5}" type="pres">
      <dgm:prSet presAssocID="{9D360A67-CAAE-4319-BB87-882D2CD0D230}" presName="sp" presStyleCnt="0"/>
      <dgm:spPr/>
    </dgm:pt>
    <dgm:pt modelId="{4564ED91-C9EC-4571-AB29-60F31CDF05DD}" type="pres">
      <dgm:prSet presAssocID="{860C0BD9-669B-4371-BFB3-66969B81BE2E}" presName="arrowAndChildren" presStyleCnt="0"/>
      <dgm:spPr/>
    </dgm:pt>
    <dgm:pt modelId="{5C464C6D-18E6-4BA0-92BB-D394B6BD2218}" type="pres">
      <dgm:prSet presAssocID="{860C0BD9-669B-4371-BFB3-66969B81BE2E}" presName="parentTextArrow" presStyleLbl="node1" presStyleIdx="0" presStyleCnt="0"/>
      <dgm:spPr/>
    </dgm:pt>
    <dgm:pt modelId="{0AA86098-92E1-4DBF-A701-D230A48DFA92}" type="pres">
      <dgm:prSet presAssocID="{860C0BD9-669B-4371-BFB3-66969B81BE2E}" presName="arrow" presStyleLbl="alignNode1" presStyleIdx="2" presStyleCnt="4"/>
      <dgm:spPr/>
    </dgm:pt>
    <dgm:pt modelId="{1E9A2DB0-B3CF-445A-A4F7-92FDF79293DA}" type="pres">
      <dgm:prSet presAssocID="{860C0BD9-669B-4371-BFB3-66969B81BE2E}" presName="descendantArrow" presStyleLbl="bgAccFollowNode1" presStyleIdx="2" presStyleCnt="4"/>
      <dgm:spPr/>
    </dgm:pt>
    <dgm:pt modelId="{B9C38820-E54B-4355-8B1C-40B24C76E0F8}" type="pres">
      <dgm:prSet presAssocID="{01665AE2-F8B8-4252-902B-5084D45A60FE}" presName="sp" presStyleCnt="0"/>
      <dgm:spPr/>
    </dgm:pt>
    <dgm:pt modelId="{1332AED5-E9CE-4099-8081-E4BA53CC1135}" type="pres">
      <dgm:prSet presAssocID="{2EBE4B0E-69D9-4B07-AE40-BD3930AA0514}" presName="arrowAndChildren" presStyleCnt="0"/>
      <dgm:spPr/>
    </dgm:pt>
    <dgm:pt modelId="{38254AC7-AF9F-47B2-A37F-CF5E1FC3BD6C}" type="pres">
      <dgm:prSet presAssocID="{2EBE4B0E-69D9-4B07-AE40-BD3930AA0514}" presName="parentTextArrow" presStyleLbl="node1" presStyleIdx="0" presStyleCnt="0"/>
      <dgm:spPr/>
    </dgm:pt>
    <dgm:pt modelId="{3E72B4D2-CB6F-47B9-A745-C140AA112EC3}" type="pres">
      <dgm:prSet presAssocID="{2EBE4B0E-69D9-4B07-AE40-BD3930AA0514}" presName="arrow" presStyleLbl="alignNode1" presStyleIdx="3" presStyleCnt="4"/>
      <dgm:spPr/>
    </dgm:pt>
    <dgm:pt modelId="{C3F7C94A-C7BE-4AAF-AB5E-6A0C31318AC9}" type="pres">
      <dgm:prSet presAssocID="{2EBE4B0E-69D9-4B07-AE40-BD3930AA0514}" presName="descendantArrow" presStyleLbl="bgAccFollowNode1" presStyleIdx="3" presStyleCnt="4"/>
      <dgm:spPr/>
    </dgm:pt>
  </dgm:ptLst>
  <dgm:cxnLst>
    <dgm:cxn modelId="{829AF707-4EF2-4FF6-9D4E-C1284331F4E4}" srcId="{1052C5D2-0143-433E-8FD6-B755718D3755}" destId="{007E2067-705E-48F0-A16F-954DE1C3AAA5}" srcOrd="2" destOrd="0" parTransId="{083261BA-A0EF-4AEF-9184-85C3F5DEB8E7}" sibTransId="{2C30C03D-D4A7-4363-847F-A4FD89FEA377}"/>
    <dgm:cxn modelId="{CB027E13-332C-46FC-8F75-3A6F64102C25}" srcId="{D79916CC-8B19-4ED7-9C70-377B1082A85E}" destId="{860C0BD9-669B-4371-BFB3-66969B81BE2E}" srcOrd="1" destOrd="0" parTransId="{15774113-E115-48EB-BED9-7A313999ECB4}" sibTransId="{9D360A67-CAAE-4319-BB87-882D2CD0D230}"/>
    <dgm:cxn modelId="{C9368C13-0CEB-481F-969B-F85B9BB2B033}" srcId="{CA163572-9C16-4FA1-AB74-D62CD5346C22}" destId="{3CA044A6-1D39-4CDE-92FA-3CCA8C9D6CA3}" srcOrd="1" destOrd="0" parTransId="{21786770-D9EE-494B-9AF9-D748753E9E57}" sibTransId="{5880BB08-8734-4CFB-8CE8-B59838C8D9B9}"/>
    <dgm:cxn modelId="{AF7D8623-F4F3-4294-9D67-3DD7967B49E3}" type="presOf" srcId="{1052C5D2-0143-433E-8FD6-B755718D3755}" destId="{99DF570C-AABE-44D8-B4F9-45815071C9E2}" srcOrd="0" destOrd="0" presId="urn:microsoft.com/office/officeart/2016/7/layout/VerticalDownArrowProcess"/>
    <dgm:cxn modelId="{3DE55361-69CC-496C-8309-CB66C9225ECF}" type="presOf" srcId="{57C132E8-99BE-487F-81BE-0A73A9564F24}" destId="{99DF570C-AABE-44D8-B4F9-45815071C9E2}" srcOrd="0" destOrd="2" presId="urn:microsoft.com/office/officeart/2016/7/layout/VerticalDownArrowProcess"/>
    <dgm:cxn modelId="{BA56B141-85A4-4862-9FC8-79BD3DDE066B}" srcId="{D79916CC-8B19-4ED7-9C70-377B1082A85E}" destId="{AE427934-01D8-4406-BB1B-CD84FFF65C79}" srcOrd="3" destOrd="0" parTransId="{B469713D-7BF4-4A1F-B096-2FC62D45548C}" sibTransId="{9407A9C3-6A7B-4E2B-B0C6-4BBE4FF23A7A}"/>
    <dgm:cxn modelId="{184E7064-3F68-405D-BBDB-E2DB19156F3D}" srcId="{CA163572-9C16-4FA1-AB74-D62CD5346C22}" destId="{0AB3B5C6-9937-499B-8D03-D8E7F4B6A18F}" srcOrd="0" destOrd="0" parTransId="{0BD0BA39-09BA-43EC-AA78-4A21070072D7}" sibTransId="{1EE22CAF-EC16-4869-8916-4652B1558BC6}"/>
    <dgm:cxn modelId="{C5D3F167-DF41-4969-A27E-E066FE6C81FA}" srcId="{DDBE4882-1215-4CF1-B723-FD03CC71DEE8}" destId="{78BA2F07-4E0C-4FD0-A093-63E73DE68FF2}" srcOrd="0" destOrd="0" parTransId="{3FE0947A-1B0D-4670-9AED-E8888676F033}" sibTransId="{769C8D23-8131-4E1F-B433-02A6D6EF38AC}"/>
    <dgm:cxn modelId="{B0B8F268-2044-4AA9-AB08-B2492E25AFDC}" srcId="{1052C5D2-0143-433E-8FD6-B755718D3755}" destId="{57C132E8-99BE-487F-81BE-0A73A9564F24}" srcOrd="1" destOrd="0" parTransId="{65A76797-B069-4DB0-929F-6E85D44CB978}" sibTransId="{AB7BBB72-5254-4E8C-A562-13BBAFA67334}"/>
    <dgm:cxn modelId="{C01CE76A-D2D6-4DC3-9A84-82109938FE5A}" srcId="{2EBE4B0E-69D9-4B07-AE40-BD3930AA0514}" destId="{CA163572-9C16-4FA1-AB74-D62CD5346C22}" srcOrd="0" destOrd="0" parTransId="{B5ACD6D6-3A4F-4423-AB28-37A67D03E69F}" sibTransId="{C71C383F-0613-4577-BAA9-E0324A4B4390}"/>
    <dgm:cxn modelId="{91996E55-A8B8-483F-B31C-0CA7927AEB48}" type="presOf" srcId="{6147E45C-EB2C-4D7C-98D2-FAA4DE46BB80}" destId="{FAA293A9-E03C-423B-8003-25F07659FBC7}" srcOrd="0" destOrd="0" presId="urn:microsoft.com/office/officeart/2016/7/layout/VerticalDownArrowProcess"/>
    <dgm:cxn modelId="{70C5B356-5C67-4E7C-B6A0-9BDD09066F0A}" srcId="{D79916CC-8B19-4ED7-9C70-377B1082A85E}" destId="{2EBE4B0E-69D9-4B07-AE40-BD3930AA0514}" srcOrd="0" destOrd="0" parTransId="{900DD070-DEF2-41E0-BB18-4D8F738DE79F}" sibTransId="{01665AE2-F8B8-4252-902B-5084D45A60FE}"/>
    <dgm:cxn modelId="{E786D377-2243-4CF1-B4FA-E1910EBB4181}" type="presOf" srcId="{2EBE4B0E-69D9-4B07-AE40-BD3930AA0514}" destId="{3E72B4D2-CB6F-47B9-A745-C140AA112EC3}" srcOrd="1" destOrd="0" presId="urn:microsoft.com/office/officeart/2016/7/layout/VerticalDownArrowProcess"/>
    <dgm:cxn modelId="{44719358-B109-4113-B4F9-E60EE2F24A7C}" srcId="{6147E45C-EB2C-4D7C-98D2-FAA4DE46BB80}" destId="{DDBE4882-1215-4CF1-B723-FD03CC71DEE8}" srcOrd="0" destOrd="0" parTransId="{439B043F-FCFD-45F9-A511-12AEA528355F}" sibTransId="{4B5462B0-438E-4F60-8C7D-70640B584379}"/>
    <dgm:cxn modelId="{A833047B-DB7D-482C-B4BA-CBD0CDA88A30}" type="presOf" srcId="{19836B83-D370-4F29-9D15-E067EFF32A4F}" destId="{99DF570C-AABE-44D8-B4F9-45815071C9E2}" srcOrd="0" destOrd="1" presId="urn:microsoft.com/office/officeart/2016/7/layout/VerticalDownArrowProcess"/>
    <dgm:cxn modelId="{98AC397E-D436-4065-A632-DBDA6AE87FFA}" srcId="{AE427934-01D8-4406-BB1B-CD84FFF65C79}" destId="{1052C5D2-0143-433E-8FD6-B755718D3755}" srcOrd="0" destOrd="0" parTransId="{D003D191-A668-40DD-875D-0623419DCAD1}" sibTransId="{22942FF6-6063-4B18-90CF-E764AECD490E}"/>
    <dgm:cxn modelId="{C1669281-121A-4484-8C4D-8D6F6D4B224F}" type="presOf" srcId="{78BA2F07-4E0C-4FD0-A093-63E73DE68FF2}" destId="{BBB9CC1A-CB8E-4B67-8AA8-64BC163FD693}" srcOrd="0" destOrd="1" presId="urn:microsoft.com/office/officeart/2016/7/layout/VerticalDownArrowProcess"/>
    <dgm:cxn modelId="{E614DA82-BAFE-45C8-A221-076339221CBC}" type="presOf" srcId="{3CA044A6-1D39-4CDE-92FA-3CCA8C9D6CA3}" destId="{C3F7C94A-C7BE-4AAF-AB5E-6A0C31318AC9}" srcOrd="0" destOrd="2" presId="urn:microsoft.com/office/officeart/2016/7/layout/VerticalDownArrowProcess"/>
    <dgm:cxn modelId="{88E3D78A-6C13-49CB-8ACA-98FA59DFC57B}" srcId="{D79916CC-8B19-4ED7-9C70-377B1082A85E}" destId="{6147E45C-EB2C-4D7C-98D2-FAA4DE46BB80}" srcOrd="2" destOrd="0" parTransId="{9534102F-2645-4557-82C6-FB1578E6C787}" sibTransId="{2B7D9B30-CFA9-4729-B554-0B0033CF89AE}"/>
    <dgm:cxn modelId="{6A78D38C-122E-40B8-988F-581E615543C2}" type="presOf" srcId="{DDBE4882-1215-4CF1-B723-FD03CC71DEE8}" destId="{BBB9CC1A-CB8E-4B67-8AA8-64BC163FD693}" srcOrd="0" destOrd="0" presId="urn:microsoft.com/office/officeart/2016/7/layout/VerticalDownArrowProcess"/>
    <dgm:cxn modelId="{B0C8D795-BEA8-4FA0-87A8-18AA68404B11}" type="presOf" srcId="{079DA492-7FE5-4AC2-89B4-D069AFCA927E}" destId="{1E9A2DB0-B3CF-445A-A4F7-92FDF79293DA}" srcOrd="0" destOrd="0" presId="urn:microsoft.com/office/officeart/2016/7/layout/VerticalDownArrowProcess"/>
    <dgm:cxn modelId="{06FBA496-A02D-44A2-A2C1-F8D75D5617E9}" type="presOf" srcId="{6147E45C-EB2C-4D7C-98D2-FAA4DE46BB80}" destId="{D54B0AAA-39A2-4384-8F78-DF5A1DF08B75}" srcOrd="1" destOrd="0" presId="urn:microsoft.com/office/officeart/2016/7/layout/VerticalDownArrowProcess"/>
    <dgm:cxn modelId="{A90EF0A2-EBC5-440C-B53F-9A33D49C0060}" type="presOf" srcId="{D79916CC-8B19-4ED7-9C70-377B1082A85E}" destId="{E875AE4F-56CF-451A-B89D-5ED21706A451}" srcOrd="0" destOrd="0" presId="urn:microsoft.com/office/officeart/2016/7/layout/VerticalDownArrowProcess"/>
    <dgm:cxn modelId="{384ACEAD-6D5A-427A-80A8-07D0975566BF}" type="presOf" srcId="{2EBE4B0E-69D9-4B07-AE40-BD3930AA0514}" destId="{38254AC7-AF9F-47B2-A37F-CF5E1FC3BD6C}" srcOrd="0" destOrd="0" presId="urn:microsoft.com/office/officeart/2016/7/layout/VerticalDownArrowProcess"/>
    <dgm:cxn modelId="{92372AB2-9A03-44AF-90C5-A002CC1A4917}" type="presOf" srcId="{007E2067-705E-48F0-A16F-954DE1C3AAA5}" destId="{99DF570C-AABE-44D8-B4F9-45815071C9E2}" srcOrd="0" destOrd="3" presId="urn:microsoft.com/office/officeart/2016/7/layout/VerticalDownArrowProcess"/>
    <dgm:cxn modelId="{B900C5B6-3550-455E-B67B-2FAF4AD73A86}" type="presOf" srcId="{AE427934-01D8-4406-BB1B-CD84FFF65C79}" destId="{ABA91706-C6ED-4AD8-B34C-F1B1972D0D73}" srcOrd="0" destOrd="0" presId="urn:microsoft.com/office/officeart/2016/7/layout/VerticalDownArrowProcess"/>
    <dgm:cxn modelId="{4711DFBE-83A4-4818-8C95-1A8836BCF519}" type="presOf" srcId="{860C0BD9-669B-4371-BFB3-66969B81BE2E}" destId="{0AA86098-92E1-4DBF-A701-D230A48DFA92}" srcOrd="1" destOrd="0" presId="urn:microsoft.com/office/officeart/2016/7/layout/VerticalDownArrowProcess"/>
    <dgm:cxn modelId="{C52069D5-B8DF-49C8-AC09-A0305EF9A0CB}" srcId="{1052C5D2-0143-433E-8FD6-B755718D3755}" destId="{19836B83-D370-4F29-9D15-E067EFF32A4F}" srcOrd="0" destOrd="0" parTransId="{3DF3CBDA-5124-4FF1-95A3-1457DD55E26C}" sibTransId="{CA4C417E-615A-4444-BD00-FD949CAE9397}"/>
    <dgm:cxn modelId="{073EDBDE-13FA-4E7C-ADC6-8C14BCF0DD81}" type="presOf" srcId="{0AB3B5C6-9937-499B-8D03-D8E7F4B6A18F}" destId="{C3F7C94A-C7BE-4AAF-AB5E-6A0C31318AC9}" srcOrd="0" destOrd="1" presId="urn:microsoft.com/office/officeart/2016/7/layout/VerticalDownArrowProcess"/>
    <dgm:cxn modelId="{614D36E1-0A48-4D56-9D61-B17880EB49A4}" srcId="{860C0BD9-669B-4371-BFB3-66969B81BE2E}" destId="{079DA492-7FE5-4AC2-89B4-D069AFCA927E}" srcOrd="0" destOrd="0" parTransId="{A91C4930-AEEA-4FF7-9135-8BDACDD86B2A}" sibTransId="{8E367972-B0D7-4631-9DE9-3F04B9759B3A}"/>
    <dgm:cxn modelId="{A90C30EC-47D4-43A4-B5A8-B908750BC7FE}" type="presOf" srcId="{860C0BD9-669B-4371-BFB3-66969B81BE2E}" destId="{5C464C6D-18E6-4BA0-92BB-D394B6BD2218}" srcOrd="0" destOrd="0" presId="urn:microsoft.com/office/officeart/2016/7/layout/VerticalDownArrowProcess"/>
    <dgm:cxn modelId="{2456EEFD-B720-4D0C-9512-D7229905EBCF}" type="presOf" srcId="{CA163572-9C16-4FA1-AB74-D62CD5346C22}" destId="{C3F7C94A-C7BE-4AAF-AB5E-6A0C31318AC9}" srcOrd="0" destOrd="0" presId="urn:microsoft.com/office/officeart/2016/7/layout/VerticalDownArrowProcess"/>
    <dgm:cxn modelId="{5D71A204-008C-4399-B823-CD444D655D01}" type="presParOf" srcId="{E875AE4F-56CF-451A-B89D-5ED21706A451}" destId="{FB622365-2707-401F-9266-7849DB29B397}" srcOrd="0" destOrd="0" presId="urn:microsoft.com/office/officeart/2016/7/layout/VerticalDownArrowProcess"/>
    <dgm:cxn modelId="{660FFD3A-6F06-4539-8AF9-75D670E4AAE9}" type="presParOf" srcId="{FB622365-2707-401F-9266-7849DB29B397}" destId="{ABA91706-C6ED-4AD8-B34C-F1B1972D0D73}" srcOrd="0" destOrd="0" presId="urn:microsoft.com/office/officeart/2016/7/layout/VerticalDownArrowProcess"/>
    <dgm:cxn modelId="{3FC97FA2-E6A9-4CEC-BF6C-7FFE31697359}" type="presParOf" srcId="{FB622365-2707-401F-9266-7849DB29B397}" destId="{99DF570C-AABE-44D8-B4F9-45815071C9E2}" srcOrd="1" destOrd="0" presId="urn:microsoft.com/office/officeart/2016/7/layout/VerticalDownArrowProcess"/>
    <dgm:cxn modelId="{DA3C156F-8F3B-4966-9845-0E58E387D99D}" type="presParOf" srcId="{E875AE4F-56CF-451A-B89D-5ED21706A451}" destId="{8871593E-5474-41C0-976A-899E5C2763B1}" srcOrd="1" destOrd="0" presId="urn:microsoft.com/office/officeart/2016/7/layout/VerticalDownArrowProcess"/>
    <dgm:cxn modelId="{D4B41F3B-04EF-4D7D-AD3F-1A2B59B200B2}" type="presParOf" srcId="{E875AE4F-56CF-451A-B89D-5ED21706A451}" destId="{385EE702-EDBA-4A7B-83C1-930855026B62}" srcOrd="2" destOrd="0" presId="urn:microsoft.com/office/officeart/2016/7/layout/VerticalDownArrowProcess"/>
    <dgm:cxn modelId="{BD384F8B-C884-47EE-9FC4-DBF78A85EDE6}" type="presParOf" srcId="{385EE702-EDBA-4A7B-83C1-930855026B62}" destId="{FAA293A9-E03C-423B-8003-25F07659FBC7}" srcOrd="0" destOrd="0" presId="urn:microsoft.com/office/officeart/2016/7/layout/VerticalDownArrowProcess"/>
    <dgm:cxn modelId="{49C603FC-FA15-40F0-85D1-D0F1C5177EAE}" type="presParOf" srcId="{385EE702-EDBA-4A7B-83C1-930855026B62}" destId="{D54B0AAA-39A2-4384-8F78-DF5A1DF08B75}" srcOrd="1" destOrd="0" presId="urn:microsoft.com/office/officeart/2016/7/layout/VerticalDownArrowProcess"/>
    <dgm:cxn modelId="{25DA204C-0F7E-4C93-9E7D-7347EA652D23}" type="presParOf" srcId="{385EE702-EDBA-4A7B-83C1-930855026B62}" destId="{BBB9CC1A-CB8E-4B67-8AA8-64BC163FD693}" srcOrd="2" destOrd="0" presId="urn:microsoft.com/office/officeart/2016/7/layout/VerticalDownArrowProcess"/>
    <dgm:cxn modelId="{224FCCA5-5B65-4216-ADD6-A8FCDBC83E75}" type="presParOf" srcId="{E875AE4F-56CF-451A-B89D-5ED21706A451}" destId="{88BD51A8-9ADA-4A22-9871-91CCAE66F7D5}" srcOrd="3" destOrd="0" presId="urn:microsoft.com/office/officeart/2016/7/layout/VerticalDownArrowProcess"/>
    <dgm:cxn modelId="{B52048F1-1D5B-458E-A593-DCF63ACA15AA}" type="presParOf" srcId="{E875AE4F-56CF-451A-B89D-5ED21706A451}" destId="{4564ED91-C9EC-4571-AB29-60F31CDF05DD}" srcOrd="4" destOrd="0" presId="urn:microsoft.com/office/officeart/2016/7/layout/VerticalDownArrowProcess"/>
    <dgm:cxn modelId="{E0114CF4-48E0-4C79-8C0A-32418A282EC4}" type="presParOf" srcId="{4564ED91-C9EC-4571-AB29-60F31CDF05DD}" destId="{5C464C6D-18E6-4BA0-92BB-D394B6BD2218}" srcOrd="0" destOrd="0" presId="urn:microsoft.com/office/officeart/2016/7/layout/VerticalDownArrowProcess"/>
    <dgm:cxn modelId="{DC27ACEC-1B68-4B8E-B5C0-0CDB159B6DFD}" type="presParOf" srcId="{4564ED91-C9EC-4571-AB29-60F31CDF05DD}" destId="{0AA86098-92E1-4DBF-A701-D230A48DFA92}" srcOrd="1" destOrd="0" presId="urn:microsoft.com/office/officeart/2016/7/layout/VerticalDownArrowProcess"/>
    <dgm:cxn modelId="{912F3665-6E2A-40AF-A121-550B86A02822}" type="presParOf" srcId="{4564ED91-C9EC-4571-AB29-60F31CDF05DD}" destId="{1E9A2DB0-B3CF-445A-A4F7-92FDF79293DA}" srcOrd="2" destOrd="0" presId="urn:microsoft.com/office/officeart/2016/7/layout/VerticalDownArrowProcess"/>
    <dgm:cxn modelId="{D7BF63CB-79F8-4E6D-A255-9C68B5B4A383}" type="presParOf" srcId="{E875AE4F-56CF-451A-B89D-5ED21706A451}" destId="{B9C38820-E54B-4355-8B1C-40B24C76E0F8}" srcOrd="5" destOrd="0" presId="urn:microsoft.com/office/officeart/2016/7/layout/VerticalDownArrowProcess"/>
    <dgm:cxn modelId="{A08F844B-D650-413A-AF72-C7EC2F635E9F}" type="presParOf" srcId="{E875AE4F-56CF-451A-B89D-5ED21706A451}" destId="{1332AED5-E9CE-4099-8081-E4BA53CC1135}" srcOrd="6" destOrd="0" presId="urn:microsoft.com/office/officeart/2016/7/layout/VerticalDownArrowProcess"/>
    <dgm:cxn modelId="{41B82FE3-C4DF-4EBA-AD93-F727B3C9F9DA}" type="presParOf" srcId="{1332AED5-E9CE-4099-8081-E4BA53CC1135}" destId="{38254AC7-AF9F-47B2-A37F-CF5E1FC3BD6C}" srcOrd="0" destOrd="0" presId="urn:microsoft.com/office/officeart/2016/7/layout/VerticalDownArrowProcess"/>
    <dgm:cxn modelId="{16BAFA85-0AE4-4A25-B063-C443C655C551}" type="presParOf" srcId="{1332AED5-E9CE-4099-8081-E4BA53CC1135}" destId="{3E72B4D2-CB6F-47B9-A745-C140AA112EC3}" srcOrd="1" destOrd="0" presId="urn:microsoft.com/office/officeart/2016/7/layout/VerticalDownArrowProcess"/>
    <dgm:cxn modelId="{5AE84E85-D369-419E-8571-84C7DF8BC314}" type="presParOf" srcId="{1332AED5-E9CE-4099-8081-E4BA53CC1135}" destId="{C3F7C94A-C7BE-4AAF-AB5E-6A0C31318AC9}"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66D7EA-ECD9-448E-B9E3-4A4620D07695}"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BADBFCA0-0C8F-456C-B880-DEA23B07857B}">
      <dgm:prSet/>
      <dgm:spPr/>
      <dgm:t>
        <a:bodyPr/>
        <a:lstStyle/>
        <a:p>
          <a:r>
            <a:rPr lang="en-US"/>
            <a:t>Target areas with </a:t>
          </a:r>
          <a:r>
            <a:rPr lang="en-US" b="1"/>
            <a:t>indirect </a:t>
          </a:r>
          <a:r>
            <a:rPr lang="en-US"/>
            <a:t>impact on your spending</a:t>
          </a:r>
        </a:p>
      </dgm:t>
    </dgm:pt>
    <dgm:pt modelId="{D5E39345-04EE-424F-992D-569DC51BE29B}" type="parTrans" cxnId="{B7DC32F1-F6F7-4335-9B68-C7383A031C91}">
      <dgm:prSet/>
      <dgm:spPr/>
      <dgm:t>
        <a:bodyPr/>
        <a:lstStyle/>
        <a:p>
          <a:endParaRPr lang="en-US"/>
        </a:p>
      </dgm:t>
    </dgm:pt>
    <dgm:pt modelId="{4E8C6CAB-2DA8-4F8E-9982-25F9CF880919}" type="sibTrans" cxnId="{B7DC32F1-F6F7-4335-9B68-C7383A031C91}">
      <dgm:prSet/>
      <dgm:spPr/>
      <dgm:t>
        <a:bodyPr/>
        <a:lstStyle/>
        <a:p>
          <a:endParaRPr lang="en-US"/>
        </a:p>
      </dgm:t>
    </dgm:pt>
    <dgm:pt modelId="{4A4A03A0-9F20-4A54-A7F0-F484371FD771}">
      <dgm:prSet/>
      <dgm:spPr/>
      <dgm:t>
        <a:bodyPr/>
        <a:lstStyle/>
        <a:p>
          <a:r>
            <a:rPr lang="en-US"/>
            <a:t>Car Insurance Premium: Evaluate your risk tolerance</a:t>
          </a:r>
        </a:p>
      </dgm:t>
    </dgm:pt>
    <dgm:pt modelId="{BE1015D8-FDC4-41B0-B784-A20564530BF8}" type="parTrans" cxnId="{8980FA0E-A482-429C-9186-30D6123B6858}">
      <dgm:prSet/>
      <dgm:spPr/>
      <dgm:t>
        <a:bodyPr/>
        <a:lstStyle/>
        <a:p>
          <a:endParaRPr lang="en-US"/>
        </a:p>
      </dgm:t>
    </dgm:pt>
    <dgm:pt modelId="{239AA751-844A-46C2-920D-6F3CDA623677}" type="sibTrans" cxnId="{8980FA0E-A482-429C-9186-30D6123B6858}">
      <dgm:prSet/>
      <dgm:spPr/>
      <dgm:t>
        <a:bodyPr/>
        <a:lstStyle/>
        <a:p>
          <a:endParaRPr lang="en-US"/>
        </a:p>
      </dgm:t>
    </dgm:pt>
    <dgm:pt modelId="{82233D62-D8EC-4839-AF10-9B4426CA9AC9}">
      <dgm:prSet/>
      <dgm:spPr/>
      <dgm:t>
        <a:bodyPr/>
        <a:lstStyle/>
        <a:p>
          <a:r>
            <a:rPr lang="en-US"/>
            <a:t>Reduce Spending gradually</a:t>
          </a:r>
        </a:p>
      </dgm:t>
    </dgm:pt>
    <dgm:pt modelId="{294B52C0-C511-4E3B-9632-54E2A0DAA1CB}" type="parTrans" cxnId="{A1DFC98A-4B24-4448-847A-74BFE0DA72B0}">
      <dgm:prSet/>
      <dgm:spPr/>
      <dgm:t>
        <a:bodyPr/>
        <a:lstStyle/>
        <a:p>
          <a:endParaRPr lang="en-US"/>
        </a:p>
      </dgm:t>
    </dgm:pt>
    <dgm:pt modelId="{FFFF865A-D489-451C-B8D7-C17B273AD2F8}" type="sibTrans" cxnId="{A1DFC98A-4B24-4448-847A-74BFE0DA72B0}">
      <dgm:prSet/>
      <dgm:spPr/>
      <dgm:t>
        <a:bodyPr/>
        <a:lstStyle/>
        <a:p>
          <a:endParaRPr lang="en-US"/>
        </a:p>
      </dgm:t>
    </dgm:pt>
    <dgm:pt modelId="{CD802538-6CA2-4FF4-B597-124323A68112}">
      <dgm:prSet/>
      <dgm:spPr/>
      <dgm:t>
        <a:bodyPr/>
        <a:lstStyle/>
        <a:p>
          <a:r>
            <a:rPr lang="en-US"/>
            <a:t>Instead of eating out 5 times a week, reduce to 2-3 times</a:t>
          </a:r>
        </a:p>
      </dgm:t>
    </dgm:pt>
    <dgm:pt modelId="{63A0D1D4-4E4D-4A34-AC9F-E7ED61A2BE0D}" type="parTrans" cxnId="{B8AF3581-BDED-4CD9-A747-B7FDE6571D51}">
      <dgm:prSet/>
      <dgm:spPr/>
      <dgm:t>
        <a:bodyPr/>
        <a:lstStyle/>
        <a:p>
          <a:endParaRPr lang="en-US"/>
        </a:p>
      </dgm:t>
    </dgm:pt>
    <dgm:pt modelId="{E742AFFF-6F09-4720-8BB0-394234A14D6F}" type="sibTrans" cxnId="{B8AF3581-BDED-4CD9-A747-B7FDE6571D51}">
      <dgm:prSet/>
      <dgm:spPr/>
      <dgm:t>
        <a:bodyPr/>
        <a:lstStyle/>
        <a:p>
          <a:endParaRPr lang="en-US"/>
        </a:p>
      </dgm:t>
    </dgm:pt>
    <dgm:pt modelId="{BB42D806-5035-436E-B8E3-B644A0B7BA70}">
      <dgm:prSet/>
      <dgm:spPr/>
      <dgm:t>
        <a:bodyPr/>
        <a:lstStyle/>
        <a:p>
          <a:r>
            <a:rPr lang="en-US"/>
            <a:t>Instead of renting movies, check out free movies from libraries</a:t>
          </a:r>
        </a:p>
      </dgm:t>
    </dgm:pt>
    <dgm:pt modelId="{FEA781C1-E5AC-4E16-A63C-80CEEF142A10}" type="parTrans" cxnId="{3A75C4A9-BBFE-4FA4-B11C-27140422141B}">
      <dgm:prSet/>
      <dgm:spPr/>
      <dgm:t>
        <a:bodyPr/>
        <a:lstStyle/>
        <a:p>
          <a:endParaRPr lang="en-US"/>
        </a:p>
      </dgm:t>
    </dgm:pt>
    <dgm:pt modelId="{4D8A6BCD-4B9C-49DA-B4EE-D2A850DEC0B9}" type="sibTrans" cxnId="{3A75C4A9-BBFE-4FA4-B11C-27140422141B}">
      <dgm:prSet/>
      <dgm:spPr/>
      <dgm:t>
        <a:bodyPr/>
        <a:lstStyle/>
        <a:p>
          <a:endParaRPr lang="en-US"/>
        </a:p>
      </dgm:t>
    </dgm:pt>
    <dgm:pt modelId="{E408D5AC-F252-4023-9CA8-E4313F7703A7}">
      <dgm:prSet/>
      <dgm:spPr/>
      <dgm:t>
        <a:bodyPr/>
        <a:lstStyle/>
        <a:p>
          <a:r>
            <a:rPr lang="en-US"/>
            <a:t>Instead of ordering latte each morning, make coffee at home</a:t>
          </a:r>
        </a:p>
      </dgm:t>
    </dgm:pt>
    <dgm:pt modelId="{E3A63D68-5848-478D-B25A-B3183FA89B27}" type="parTrans" cxnId="{BB5FE33B-42D6-4B31-B882-438E05E6F448}">
      <dgm:prSet/>
      <dgm:spPr/>
      <dgm:t>
        <a:bodyPr/>
        <a:lstStyle/>
        <a:p>
          <a:endParaRPr lang="en-US"/>
        </a:p>
      </dgm:t>
    </dgm:pt>
    <dgm:pt modelId="{800654C3-5E91-44B0-9148-5A624B934B64}" type="sibTrans" cxnId="{BB5FE33B-42D6-4B31-B882-438E05E6F448}">
      <dgm:prSet/>
      <dgm:spPr/>
      <dgm:t>
        <a:bodyPr/>
        <a:lstStyle/>
        <a:p>
          <a:endParaRPr lang="en-US"/>
        </a:p>
      </dgm:t>
    </dgm:pt>
    <dgm:pt modelId="{4EB6C28C-C32B-46AF-B361-D609CCE9B6B5}">
      <dgm:prSet/>
      <dgm:spPr/>
      <dgm:t>
        <a:bodyPr/>
        <a:lstStyle/>
        <a:p>
          <a:r>
            <a:rPr lang="en-US"/>
            <a:t>Turn down the heat/cool a bit (but stay comfortable and healthy)</a:t>
          </a:r>
        </a:p>
      </dgm:t>
    </dgm:pt>
    <dgm:pt modelId="{1CA6A65D-BD6F-4C03-82FC-5DAA742887C4}" type="parTrans" cxnId="{74A09ED2-3A44-4228-A817-ADF1EB8CB15A}">
      <dgm:prSet/>
      <dgm:spPr/>
      <dgm:t>
        <a:bodyPr/>
        <a:lstStyle/>
        <a:p>
          <a:endParaRPr lang="en-US"/>
        </a:p>
      </dgm:t>
    </dgm:pt>
    <dgm:pt modelId="{18AEF78C-9F53-473C-90BA-34AA0978CADF}" type="sibTrans" cxnId="{74A09ED2-3A44-4228-A817-ADF1EB8CB15A}">
      <dgm:prSet/>
      <dgm:spPr/>
      <dgm:t>
        <a:bodyPr/>
        <a:lstStyle/>
        <a:p>
          <a:endParaRPr lang="en-US"/>
        </a:p>
      </dgm:t>
    </dgm:pt>
    <dgm:pt modelId="{1AC844F8-0765-4066-85B5-0F0715A74434}">
      <dgm:prSet/>
      <dgm:spPr/>
      <dgm:t>
        <a:bodyPr/>
        <a:lstStyle/>
        <a:p>
          <a:r>
            <a:rPr lang="en-US"/>
            <a:t>Watch groceries spoilage and waste</a:t>
          </a:r>
        </a:p>
      </dgm:t>
    </dgm:pt>
    <dgm:pt modelId="{D7FBC45B-4C64-4594-B591-8B4DA14212BA}" type="parTrans" cxnId="{3A200BFD-4CC5-43E8-8669-D5E4FCBA93DE}">
      <dgm:prSet/>
      <dgm:spPr/>
      <dgm:t>
        <a:bodyPr/>
        <a:lstStyle/>
        <a:p>
          <a:endParaRPr lang="en-US"/>
        </a:p>
      </dgm:t>
    </dgm:pt>
    <dgm:pt modelId="{4C24165D-48F2-4960-8A4A-62BA206D966D}" type="sibTrans" cxnId="{3A200BFD-4CC5-43E8-8669-D5E4FCBA93DE}">
      <dgm:prSet/>
      <dgm:spPr/>
      <dgm:t>
        <a:bodyPr/>
        <a:lstStyle/>
        <a:p>
          <a:endParaRPr lang="en-US"/>
        </a:p>
      </dgm:t>
    </dgm:pt>
    <dgm:pt modelId="{3FE32657-5909-4BCF-BFBF-326B731669A1}">
      <dgm:prSet/>
      <dgm:spPr/>
      <dgm:t>
        <a:bodyPr/>
        <a:lstStyle/>
        <a:p>
          <a:r>
            <a:rPr lang="en-US"/>
            <a:t>Use items before expiration date. Buy what you and your family eat</a:t>
          </a:r>
        </a:p>
      </dgm:t>
    </dgm:pt>
    <dgm:pt modelId="{9A6C45F3-A6AB-4842-B315-964C1FD6CB6E}" type="parTrans" cxnId="{4735425F-F06C-456E-8308-C5FDF8FA9312}">
      <dgm:prSet/>
      <dgm:spPr/>
      <dgm:t>
        <a:bodyPr/>
        <a:lstStyle/>
        <a:p>
          <a:endParaRPr lang="en-US"/>
        </a:p>
      </dgm:t>
    </dgm:pt>
    <dgm:pt modelId="{636FAFC8-DA77-46A2-8EE6-B52E0F60C196}" type="sibTrans" cxnId="{4735425F-F06C-456E-8308-C5FDF8FA9312}">
      <dgm:prSet/>
      <dgm:spPr/>
      <dgm:t>
        <a:bodyPr/>
        <a:lstStyle/>
        <a:p>
          <a:endParaRPr lang="en-US"/>
        </a:p>
      </dgm:t>
    </dgm:pt>
    <dgm:pt modelId="{AEA4DC9F-1C4E-49CC-B691-9CCC2C0AF54C}">
      <dgm:prSet/>
      <dgm:spPr/>
      <dgm:t>
        <a:bodyPr/>
        <a:lstStyle/>
        <a:p>
          <a:r>
            <a:rPr lang="en-US"/>
            <a:t>Clean and organize closets and garage (Garage Sale!)</a:t>
          </a:r>
        </a:p>
      </dgm:t>
    </dgm:pt>
    <dgm:pt modelId="{DFCF7C77-8E56-47BA-99F1-3128DE3A9E6F}" type="parTrans" cxnId="{65DF4166-91AA-4E0F-819A-FF784241B355}">
      <dgm:prSet/>
      <dgm:spPr/>
      <dgm:t>
        <a:bodyPr/>
        <a:lstStyle/>
        <a:p>
          <a:endParaRPr lang="en-US"/>
        </a:p>
      </dgm:t>
    </dgm:pt>
    <dgm:pt modelId="{CC64E66E-E315-4874-870A-CED7F8D26D4C}" type="sibTrans" cxnId="{65DF4166-91AA-4E0F-819A-FF784241B355}">
      <dgm:prSet/>
      <dgm:spPr/>
      <dgm:t>
        <a:bodyPr/>
        <a:lstStyle/>
        <a:p>
          <a:endParaRPr lang="en-US"/>
        </a:p>
      </dgm:t>
    </dgm:pt>
    <dgm:pt modelId="{6FAB309E-BFAB-4BF6-A6BB-91E757F33416}">
      <dgm:prSet/>
      <dgm:spPr/>
      <dgm:t>
        <a:bodyPr/>
        <a:lstStyle/>
        <a:p>
          <a:r>
            <a:rPr lang="en-US"/>
            <a:t>Open a saving account with proceed</a:t>
          </a:r>
        </a:p>
      </dgm:t>
    </dgm:pt>
    <dgm:pt modelId="{70FA33C7-5819-479B-BDAC-548D5DFA48AC}" type="parTrans" cxnId="{7B84105C-3E68-4B12-8627-D4D3A3ACCBCB}">
      <dgm:prSet/>
      <dgm:spPr/>
      <dgm:t>
        <a:bodyPr/>
        <a:lstStyle/>
        <a:p>
          <a:endParaRPr lang="en-US"/>
        </a:p>
      </dgm:t>
    </dgm:pt>
    <dgm:pt modelId="{7F136614-C5A5-4EDD-AD4C-1E0736A7A806}" type="sibTrans" cxnId="{7B84105C-3E68-4B12-8627-D4D3A3ACCBCB}">
      <dgm:prSet/>
      <dgm:spPr/>
      <dgm:t>
        <a:bodyPr/>
        <a:lstStyle/>
        <a:p>
          <a:endParaRPr lang="en-US"/>
        </a:p>
      </dgm:t>
    </dgm:pt>
    <dgm:pt modelId="{5068C2C5-14D1-4099-B29E-E9B1448A7F59}" type="pres">
      <dgm:prSet presAssocID="{B366D7EA-ECD9-448E-B9E3-4A4620D07695}" presName="root" presStyleCnt="0">
        <dgm:presLayoutVars>
          <dgm:dir/>
          <dgm:resizeHandles val="exact"/>
        </dgm:presLayoutVars>
      </dgm:prSet>
      <dgm:spPr/>
    </dgm:pt>
    <dgm:pt modelId="{0B500EF9-8B1B-4741-9D7E-276B29EE4A93}" type="pres">
      <dgm:prSet presAssocID="{BADBFCA0-0C8F-456C-B880-DEA23B07857B}" presName="compNode" presStyleCnt="0"/>
      <dgm:spPr/>
    </dgm:pt>
    <dgm:pt modelId="{ECD0A0A7-A82D-479F-88BF-E823D902FE53}" type="pres">
      <dgm:prSet presAssocID="{BADBFCA0-0C8F-456C-B880-DEA23B07857B}" presName="bgRect" presStyleLbl="bgShp" presStyleIdx="0" presStyleCnt="6"/>
      <dgm:spPr/>
    </dgm:pt>
    <dgm:pt modelId="{17D62525-B1E0-43EE-A3B5-391DCA51B1A4}" type="pres">
      <dgm:prSet presAssocID="{BADBFCA0-0C8F-456C-B880-DEA23B07857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3F311BC0-0FED-4C85-A4BE-BD83003BCD1F}" type="pres">
      <dgm:prSet presAssocID="{BADBFCA0-0C8F-456C-B880-DEA23B07857B}" presName="spaceRect" presStyleCnt="0"/>
      <dgm:spPr/>
    </dgm:pt>
    <dgm:pt modelId="{FCEFC56F-C928-4D05-938C-F1281ABE2AA1}" type="pres">
      <dgm:prSet presAssocID="{BADBFCA0-0C8F-456C-B880-DEA23B07857B}" presName="parTx" presStyleLbl="revTx" presStyleIdx="0" presStyleCnt="9">
        <dgm:presLayoutVars>
          <dgm:chMax val="0"/>
          <dgm:chPref val="0"/>
        </dgm:presLayoutVars>
      </dgm:prSet>
      <dgm:spPr/>
    </dgm:pt>
    <dgm:pt modelId="{2A2609F2-7A07-4B62-A2FB-F7CFF025444C}" type="pres">
      <dgm:prSet presAssocID="{BADBFCA0-0C8F-456C-B880-DEA23B07857B}" presName="desTx" presStyleLbl="revTx" presStyleIdx="1" presStyleCnt="9">
        <dgm:presLayoutVars/>
      </dgm:prSet>
      <dgm:spPr/>
    </dgm:pt>
    <dgm:pt modelId="{0EBA8B42-8425-4528-AF0F-54F3F85EE99C}" type="pres">
      <dgm:prSet presAssocID="{4E8C6CAB-2DA8-4F8E-9982-25F9CF880919}" presName="sibTrans" presStyleCnt="0"/>
      <dgm:spPr/>
    </dgm:pt>
    <dgm:pt modelId="{99DA7273-E4EC-40D2-8D82-33D0781EE128}" type="pres">
      <dgm:prSet presAssocID="{82233D62-D8EC-4839-AF10-9B4426CA9AC9}" presName="compNode" presStyleCnt="0"/>
      <dgm:spPr/>
    </dgm:pt>
    <dgm:pt modelId="{2621E77D-C3CC-44FC-B28D-352CEB09C86F}" type="pres">
      <dgm:prSet presAssocID="{82233D62-D8EC-4839-AF10-9B4426CA9AC9}" presName="bgRect" presStyleLbl="bgShp" presStyleIdx="1" presStyleCnt="6" custLinFactNeighborY="27541"/>
      <dgm:spPr/>
    </dgm:pt>
    <dgm:pt modelId="{4A427E21-10D2-49C7-B90A-FE7AC60CDA33}" type="pres">
      <dgm:prSet presAssocID="{82233D62-D8EC-4839-AF10-9B4426CA9AC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94E5714B-8424-4C1C-901C-5117B564F092}" type="pres">
      <dgm:prSet presAssocID="{82233D62-D8EC-4839-AF10-9B4426CA9AC9}" presName="spaceRect" presStyleCnt="0"/>
      <dgm:spPr/>
    </dgm:pt>
    <dgm:pt modelId="{B9C65A51-1ED7-4CB2-BD94-B59F64ACC940}" type="pres">
      <dgm:prSet presAssocID="{82233D62-D8EC-4839-AF10-9B4426CA9AC9}" presName="parTx" presStyleLbl="revTx" presStyleIdx="2" presStyleCnt="9">
        <dgm:presLayoutVars>
          <dgm:chMax val="0"/>
          <dgm:chPref val="0"/>
        </dgm:presLayoutVars>
      </dgm:prSet>
      <dgm:spPr/>
    </dgm:pt>
    <dgm:pt modelId="{7ED67792-A6CD-4213-BFF5-1B525C3D6337}" type="pres">
      <dgm:prSet presAssocID="{82233D62-D8EC-4839-AF10-9B4426CA9AC9}" presName="desTx" presStyleLbl="revTx" presStyleIdx="3" presStyleCnt="9">
        <dgm:presLayoutVars/>
      </dgm:prSet>
      <dgm:spPr/>
    </dgm:pt>
    <dgm:pt modelId="{63C49557-70AB-4B68-9F00-4E725C8C467E}" type="pres">
      <dgm:prSet presAssocID="{FFFF865A-D489-451C-B8D7-C17B273AD2F8}" presName="sibTrans" presStyleCnt="0"/>
      <dgm:spPr/>
    </dgm:pt>
    <dgm:pt modelId="{EEFF3A28-842B-451C-8642-1975DA49D247}" type="pres">
      <dgm:prSet presAssocID="{4EB6C28C-C32B-46AF-B361-D609CCE9B6B5}" presName="compNode" presStyleCnt="0"/>
      <dgm:spPr/>
    </dgm:pt>
    <dgm:pt modelId="{FA7C32B5-6FC6-486C-952A-0CB34D9E5811}" type="pres">
      <dgm:prSet presAssocID="{4EB6C28C-C32B-46AF-B361-D609CCE9B6B5}" presName="bgRect" presStyleLbl="bgShp" presStyleIdx="2" presStyleCnt="6"/>
      <dgm:spPr/>
    </dgm:pt>
    <dgm:pt modelId="{41F22C09-3186-403B-9BC8-8E300AA0EB3A}" type="pres">
      <dgm:prSet presAssocID="{4EB6C28C-C32B-46AF-B361-D609CCE9B6B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miling Face with No Fill"/>
        </a:ext>
      </dgm:extLst>
    </dgm:pt>
    <dgm:pt modelId="{E3F3604E-E8BF-4303-8356-1C456F50B695}" type="pres">
      <dgm:prSet presAssocID="{4EB6C28C-C32B-46AF-B361-D609CCE9B6B5}" presName="spaceRect" presStyleCnt="0"/>
      <dgm:spPr/>
    </dgm:pt>
    <dgm:pt modelId="{ACD69F94-5835-479A-A694-88D5E6ACFFCD}" type="pres">
      <dgm:prSet presAssocID="{4EB6C28C-C32B-46AF-B361-D609CCE9B6B5}" presName="parTx" presStyleLbl="revTx" presStyleIdx="4" presStyleCnt="9">
        <dgm:presLayoutVars>
          <dgm:chMax val="0"/>
          <dgm:chPref val="0"/>
        </dgm:presLayoutVars>
      </dgm:prSet>
      <dgm:spPr/>
    </dgm:pt>
    <dgm:pt modelId="{32B0342D-7D4C-477F-9F05-E21C4333DD5B}" type="pres">
      <dgm:prSet presAssocID="{18AEF78C-9F53-473C-90BA-34AA0978CADF}" presName="sibTrans" presStyleCnt="0"/>
      <dgm:spPr/>
    </dgm:pt>
    <dgm:pt modelId="{C74996EB-4AB7-4A91-8D92-80C327614BCC}" type="pres">
      <dgm:prSet presAssocID="{1AC844F8-0765-4066-85B5-0F0715A74434}" presName="compNode" presStyleCnt="0"/>
      <dgm:spPr/>
    </dgm:pt>
    <dgm:pt modelId="{61BC7D41-A317-482A-B6D5-8B8460302F31}" type="pres">
      <dgm:prSet presAssocID="{1AC844F8-0765-4066-85B5-0F0715A74434}" presName="bgRect" presStyleLbl="bgShp" presStyleIdx="3" presStyleCnt="6"/>
      <dgm:spPr/>
    </dgm:pt>
    <dgm:pt modelId="{01A934C2-07D2-447E-A95C-B4D77E099CE1}" type="pres">
      <dgm:prSet presAssocID="{1AC844F8-0765-4066-85B5-0F0715A7443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pple"/>
        </a:ext>
      </dgm:extLst>
    </dgm:pt>
    <dgm:pt modelId="{7B0EA258-4647-4719-8B57-90FC8979443A}" type="pres">
      <dgm:prSet presAssocID="{1AC844F8-0765-4066-85B5-0F0715A74434}" presName="spaceRect" presStyleCnt="0"/>
      <dgm:spPr/>
    </dgm:pt>
    <dgm:pt modelId="{793D632B-8688-45E2-89D8-0325AC11433D}" type="pres">
      <dgm:prSet presAssocID="{1AC844F8-0765-4066-85B5-0F0715A74434}" presName="parTx" presStyleLbl="revTx" presStyleIdx="5" presStyleCnt="9">
        <dgm:presLayoutVars>
          <dgm:chMax val="0"/>
          <dgm:chPref val="0"/>
        </dgm:presLayoutVars>
      </dgm:prSet>
      <dgm:spPr/>
    </dgm:pt>
    <dgm:pt modelId="{8E4497AC-67B5-4975-8F17-B269D2B1B622}" type="pres">
      <dgm:prSet presAssocID="{1AC844F8-0765-4066-85B5-0F0715A74434}" presName="desTx" presStyleLbl="revTx" presStyleIdx="6" presStyleCnt="9">
        <dgm:presLayoutVars/>
      </dgm:prSet>
      <dgm:spPr/>
    </dgm:pt>
    <dgm:pt modelId="{777B88FF-8104-4AF3-9ADF-C122489F750B}" type="pres">
      <dgm:prSet presAssocID="{4C24165D-48F2-4960-8A4A-62BA206D966D}" presName="sibTrans" presStyleCnt="0"/>
      <dgm:spPr/>
    </dgm:pt>
    <dgm:pt modelId="{51B82E80-B68E-4D76-A827-DAD6C538E25F}" type="pres">
      <dgm:prSet presAssocID="{AEA4DC9F-1C4E-49CC-B691-9CCC2C0AF54C}" presName="compNode" presStyleCnt="0"/>
      <dgm:spPr/>
    </dgm:pt>
    <dgm:pt modelId="{3F25BCB8-9D36-4ABB-961E-25546145FFFC}" type="pres">
      <dgm:prSet presAssocID="{AEA4DC9F-1C4E-49CC-B691-9CCC2C0AF54C}" presName="bgRect" presStyleLbl="bgShp" presStyleIdx="4" presStyleCnt="6"/>
      <dgm:spPr/>
    </dgm:pt>
    <dgm:pt modelId="{24BC4BB5-41DF-44BE-B2CE-CCE740B6AB89}" type="pres">
      <dgm:prSet presAssocID="{AEA4DC9F-1C4E-49CC-B691-9CCC2C0AF54C}"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op and bucket"/>
        </a:ext>
      </dgm:extLst>
    </dgm:pt>
    <dgm:pt modelId="{692C3EE5-7F9D-4CB0-8DC4-B7C849D9ACDA}" type="pres">
      <dgm:prSet presAssocID="{AEA4DC9F-1C4E-49CC-B691-9CCC2C0AF54C}" presName="spaceRect" presStyleCnt="0"/>
      <dgm:spPr/>
    </dgm:pt>
    <dgm:pt modelId="{C8E7A3C1-B69B-4271-A407-9EA4FBD62DEC}" type="pres">
      <dgm:prSet presAssocID="{AEA4DC9F-1C4E-49CC-B691-9CCC2C0AF54C}" presName="parTx" presStyleLbl="revTx" presStyleIdx="7" presStyleCnt="9">
        <dgm:presLayoutVars>
          <dgm:chMax val="0"/>
          <dgm:chPref val="0"/>
        </dgm:presLayoutVars>
      </dgm:prSet>
      <dgm:spPr/>
    </dgm:pt>
    <dgm:pt modelId="{9A6AEBF6-7D1E-41FD-9635-A249E5D50691}" type="pres">
      <dgm:prSet presAssocID="{CC64E66E-E315-4874-870A-CED7F8D26D4C}" presName="sibTrans" presStyleCnt="0"/>
      <dgm:spPr/>
    </dgm:pt>
    <dgm:pt modelId="{818968CE-72A9-475A-8435-C09DDFC222CD}" type="pres">
      <dgm:prSet presAssocID="{6FAB309E-BFAB-4BF6-A6BB-91E757F33416}" presName="compNode" presStyleCnt="0"/>
      <dgm:spPr/>
    </dgm:pt>
    <dgm:pt modelId="{0FF0E4F2-65F5-4651-9ADB-C62A485FE1EF}" type="pres">
      <dgm:prSet presAssocID="{6FAB309E-BFAB-4BF6-A6BB-91E757F33416}" presName="bgRect" presStyleLbl="bgShp" presStyleIdx="5" presStyleCnt="6"/>
      <dgm:spPr/>
    </dgm:pt>
    <dgm:pt modelId="{0DC2E21D-158B-418F-8134-2ED5E85ADBAC}" type="pres">
      <dgm:prSet presAssocID="{6FAB309E-BFAB-4BF6-A6BB-91E757F3341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717EC323-C4DF-48B0-95DD-A04B15EE6736}" type="pres">
      <dgm:prSet presAssocID="{6FAB309E-BFAB-4BF6-A6BB-91E757F33416}" presName="spaceRect" presStyleCnt="0"/>
      <dgm:spPr/>
    </dgm:pt>
    <dgm:pt modelId="{4D2F89BF-B5C6-4D0B-8885-91C85229A7EE}" type="pres">
      <dgm:prSet presAssocID="{6FAB309E-BFAB-4BF6-A6BB-91E757F33416}" presName="parTx" presStyleLbl="revTx" presStyleIdx="8" presStyleCnt="9">
        <dgm:presLayoutVars>
          <dgm:chMax val="0"/>
          <dgm:chPref val="0"/>
        </dgm:presLayoutVars>
      </dgm:prSet>
      <dgm:spPr/>
    </dgm:pt>
  </dgm:ptLst>
  <dgm:cxnLst>
    <dgm:cxn modelId="{8980FA0E-A482-429C-9186-30D6123B6858}" srcId="{BADBFCA0-0C8F-456C-B880-DEA23B07857B}" destId="{4A4A03A0-9F20-4A54-A7F0-F484371FD771}" srcOrd="0" destOrd="0" parTransId="{BE1015D8-FDC4-41B0-B784-A20564530BF8}" sibTransId="{239AA751-844A-46C2-920D-6F3CDA623677}"/>
    <dgm:cxn modelId="{A77CAC25-A973-40B7-A2CC-420C9D37279F}" type="presOf" srcId="{6FAB309E-BFAB-4BF6-A6BB-91E757F33416}" destId="{4D2F89BF-B5C6-4D0B-8885-91C85229A7EE}" srcOrd="0" destOrd="0" presId="urn:microsoft.com/office/officeart/2018/2/layout/IconVerticalSolidList"/>
    <dgm:cxn modelId="{EB42702E-6808-42CF-9E43-7BBBDD9DF6D9}" type="presOf" srcId="{BB42D806-5035-436E-B8E3-B644A0B7BA70}" destId="{7ED67792-A6CD-4213-BFF5-1B525C3D6337}" srcOrd="0" destOrd="1" presId="urn:microsoft.com/office/officeart/2018/2/layout/IconVerticalSolidList"/>
    <dgm:cxn modelId="{BB5FE33B-42D6-4B31-B882-438E05E6F448}" srcId="{82233D62-D8EC-4839-AF10-9B4426CA9AC9}" destId="{E408D5AC-F252-4023-9CA8-E4313F7703A7}" srcOrd="2" destOrd="0" parTransId="{E3A63D68-5848-478D-B25A-B3183FA89B27}" sibTransId="{800654C3-5E91-44B0-9148-5A624B934B64}"/>
    <dgm:cxn modelId="{7B84105C-3E68-4B12-8627-D4D3A3ACCBCB}" srcId="{B366D7EA-ECD9-448E-B9E3-4A4620D07695}" destId="{6FAB309E-BFAB-4BF6-A6BB-91E757F33416}" srcOrd="5" destOrd="0" parTransId="{70FA33C7-5819-479B-BDAC-548D5DFA48AC}" sibTransId="{7F136614-C5A5-4EDD-AD4C-1E0736A7A806}"/>
    <dgm:cxn modelId="{4735425F-F06C-456E-8308-C5FDF8FA9312}" srcId="{1AC844F8-0765-4066-85B5-0F0715A74434}" destId="{3FE32657-5909-4BCF-BFBF-326B731669A1}" srcOrd="0" destOrd="0" parTransId="{9A6C45F3-A6AB-4842-B315-964C1FD6CB6E}" sibTransId="{636FAFC8-DA77-46A2-8EE6-B52E0F60C196}"/>
    <dgm:cxn modelId="{65DF4166-91AA-4E0F-819A-FF784241B355}" srcId="{B366D7EA-ECD9-448E-B9E3-4A4620D07695}" destId="{AEA4DC9F-1C4E-49CC-B691-9CCC2C0AF54C}" srcOrd="4" destOrd="0" parTransId="{DFCF7C77-8E56-47BA-99F1-3128DE3A9E6F}" sibTransId="{CC64E66E-E315-4874-870A-CED7F8D26D4C}"/>
    <dgm:cxn modelId="{7C01E067-631B-4683-A54C-C8A82459955B}" type="presOf" srcId="{E408D5AC-F252-4023-9CA8-E4313F7703A7}" destId="{7ED67792-A6CD-4213-BFF5-1B525C3D6337}" srcOrd="0" destOrd="2" presId="urn:microsoft.com/office/officeart/2018/2/layout/IconVerticalSolidList"/>
    <dgm:cxn modelId="{5669BC4F-A471-40AB-821D-74EF4CA1A7FB}" type="presOf" srcId="{4EB6C28C-C32B-46AF-B361-D609CCE9B6B5}" destId="{ACD69F94-5835-479A-A694-88D5E6ACFFCD}" srcOrd="0" destOrd="0" presId="urn:microsoft.com/office/officeart/2018/2/layout/IconVerticalSolidList"/>
    <dgm:cxn modelId="{4AD5D74F-B2CD-42E4-A507-CF90F041B096}" type="presOf" srcId="{82233D62-D8EC-4839-AF10-9B4426CA9AC9}" destId="{B9C65A51-1ED7-4CB2-BD94-B59F64ACC940}" srcOrd="0" destOrd="0" presId="urn:microsoft.com/office/officeart/2018/2/layout/IconVerticalSolidList"/>
    <dgm:cxn modelId="{B8AF3581-BDED-4CD9-A747-B7FDE6571D51}" srcId="{82233D62-D8EC-4839-AF10-9B4426CA9AC9}" destId="{CD802538-6CA2-4FF4-B597-124323A68112}" srcOrd="0" destOrd="0" parTransId="{63A0D1D4-4E4D-4A34-AC9F-E7ED61A2BE0D}" sibTransId="{E742AFFF-6F09-4720-8BB0-394234A14D6F}"/>
    <dgm:cxn modelId="{11696686-079F-455A-BE56-5C9F55F9B9FA}" type="presOf" srcId="{AEA4DC9F-1C4E-49CC-B691-9CCC2C0AF54C}" destId="{C8E7A3C1-B69B-4271-A407-9EA4FBD62DEC}" srcOrd="0" destOrd="0" presId="urn:microsoft.com/office/officeart/2018/2/layout/IconVerticalSolidList"/>
    <dgm:cxn modelId="{A1DFC98A-4B24-4448-847A-74BFE0DA72B0}" srcId="{B366D7EA-ECD9-448E-B9E3-4A4620D07695}" destId="{82233D62-D8EC-4839-AF10-9B4426CA9AC9}" srcOrd="1" destOrd="0" parTransId="{294B52C0-C511-4E3B-9632-54E2A0DAA1CB}" sibTransId="{FFFF865A-D489-451C-B8D7-C17B273AD2F8}"/>
    <dgm:cxn modelId="{3A75C4A9-BBFE-4FA4-B11C-27140422141B}" srcId="{82233D62-D8EC-4839-AF10-9B4426CA9AC9}" destId="{BB42D806-5035-436E-B8E3-B644A0B7BA70}" srcOrd="1" destOrd="0" parTransId="{FEA781C1-E5AC-4E16-A63C-80CEEF142A10}" sibTransId="{4D8A6BCD-4B9C-49DA-B4EE-D2A850DEC0B9}"/>
    <dgm:cxn modelId="{ED75B7C1-C5B4-4BB0-A832-366CEBC7CFF8}" type="presOf" srcId="{4A4A03A0-9F20-4A54-A7F0-F484371FD771}" destId="{2A2609F2-7A07-4B62-A2FB-F7CFF025444C}" srcOrd="0" destOrd="0" presId="urn:microsoft.com/office/officeart/2018/2/layout/IconVerticalSolidList"/>
    <dgm:cxn modelId="{74A09ED2-3A44-4228-A817-ADF1EB8CB15A}" srcId="{B366D7EA-ECD9-448E-B9E3-4A4620D07695}" destId="{4EB6C28C-C32B-46AF-B361-D609CCE9B6B5}" srcOrd="2" destOrd="0" parTransId="{1CA6A65D-BD6F-4C03-82FC-5DAA742887C4}" sibTransId="{18AEF78C-9F53-473C-90BA-34AA0978CADF}"/>
    <dgm:cxn modelId="{4A9DFDD4-980F-4833-8B5B-896B5E871DA7}" type="presOf" srcId="{CD802538-6CA2-4FF4-B597-124323A68112}" destId="{7ED67792-A6CD-4213-BFF5-1B525C3D6337}" srcOrd="0" destOrd="0" presId="urn:microsoft.com/office/officeart/2018/2/layout/IconVerticalSolidList"/>
    <dgm:cxn modelId="{2F7537DA-F78B-42DD-A4A9-7BB37902539F}" type="presOf" srcId="{B366D7EA-ECD9-448E-B9E3-4A4620D07695}" destId="{5068C2C5-14D1-4099-B29E-E9B1448A7F59}" srcOrd="0" destOrd="0" presId="urn:microsoft.com/office/officeart/2018/2/layout/IconVerticalSolidList"/>
    <dgm:cxn modelId="{AA9B1EDF-276C-4BBE-8536-EC3255F186BB}" type="presOf" srcId="{BADBFCA0-0C8F-456C-B880-DEA23B07857B}" destId="{FCEFC56F-C928-4D05-938C-F1281ABE2AA1}" srcOrd="0" destOrd="0" presId="urn:microsoft.com/office/officeart/2018/2/layout/IconVerticalSolidList"/>
    <dgm:cxn modelId="{3095A7E5-756C-4729-94B7-DE4BB702A6DD}" type="presOf" srcId="{1AC844F8-0765-4066-85B5-0F0715A74434}" destId="{793D632B-8688-45E2-89D8-0325AC11433D}" srcOrd="0" destOrd="0" presId="urn:microsoft.com/office/officeart/2018/2/layout/IconVerticalSolidList"/>
    <dgm:cxn modelId="{B7DC32F1-F6F7-4335-9B68-C7383A031C91}" srcId="{B366D7EA-ECD9-448E-B9E3-4A4620D07695}" destId="{BADBFCA0-0C8F-456C-B880-DEA23B07857B}" srcOrd="0" destOrd="0" parTransId="{D5E39345-04EE-424F-992D-569DC51BE29B}" sibTransId="{4E8C6CAB-2DA8-4F8E-9982-25F9CF880919}"/>
    <dgm:cxn modelId="{AABE3CF3-9146-4046-B9DA-C304EA3893A7}" type="presOf" srcId="{3FE32657-5909-4BCF-BFBF-326B731669A1}" destId="{8E4497AC-67B5-4975-8F17-B269D2B1B622}" srcOrd="0" destOrd="0" presId="urn:microsoft.com/office/officeart/2018/2/layout/IconVerticalSolidList"/>
    <dgm:cxn modelId="{3A200BFD-4CC5-43E8-8669-D5E4FCBA93DE}" srcId="{B366D7EA-ECD9-448E-B9E3-4A4620D07695}" destId="{1AC844F8-0765-4066-85B5-0F0715A74434}" srcOrd="3" destOrd="0" parTransId="{D7FBC45B-4C64-4594-B591-8B4DA14212BA}" sibTransId="{4C24165D-48F2-4960-8A4A-62BA206D966D}"/>
    <dgm:cxn modelId="{E94BB344-518F-416D-8982-B37265EF19C2}" type="presParOf" srcId="{5068C2C5-14D1-4099-B29E-E9B1448A7F59}" destId="{0B500EF9-8B1B-4741-9D7E-276B29EE4A93}" srcOrd="0" destOrd="0" presId="urn:microsoft.com/office/officeart/2018/2/layout/IconVerticalSolidList"/>
    <dgm:cxn modelId="{DE2D6DD5-2E8B-4FB3-8451-A55E3D2C60CA}" type="presParOf" srcId="{0B500EF9-8B1B-4741-9D7E-276B29EE4A93}" destId="{ECD0A0A7-A82D-479F-88BF-E823D902FE53}" srcOrd="0" destOrd="0" presId="urn:microsoft.com/office/officeart/2018/2/layout/IconVerticalSolidList"/>
    <dgm:cxn modelId="{35CEE307-D465-4A96-B5A5-3626DE36DDEC}" type="presParOf" srcId="{0B500EF9-8B1B-4741-9D7E-276B29EE4A93}" destId="{17D62525-B1E0-43EE-A3B5-391DCA51B1A4}" srcOrd="1" destOrd="0" presId="urn:microsoft.com/office/officeart/2018/2/layout/IconVerticalSolidList"/>
    <dgm:cxn modelId="{7ECEAEA1-806B-46E6-A6BF-A1A6A28C584D}" type="presParOf" srcId="{0B500EF9-8B1B-4741-9D7E-276B29EE4A93}" destId="{3F311BC0-0FED-4C85-A4BE-BD83003BCD1F}" srcOrd="2" destOrd="0" presId="urn:microsoft.com/office/officeart/2018/2/layout/IconVerticalSolidList"/>
    <dgm:cxn modelId="{57D8E76A-57CC-4F89-8EDD-29427D7D7648}" type="presParOf" srcId="{0B500EF9-8B1B-4741-9D7E-276B29EE4A93}" destId="{FCEFC56F-C928-4D05-938C-F1281ABE2AA1}" srcOrd="3" destOrd="0" presId="urn:microsoft.com/office/officeart/2018/2/layout/IconVerticalSolidList"/>
    <dgm:cxn modelId="{EA276F16-3C35-4111-B39D-407C1BDAC93F}" type="presParOf" srcId="{0B500EF9-8B1B-4741-9D7E-276B29EE4A93}" destId="{2A2609F2-7A07-4B62-A2FB-F7CFF025444C}" srcOrd="4" destOrd="0" presId="urn:microsoft.com/office/officeart/2018/2/layout/IconVerticalSolidList"/>
    <dgm:cxn modelId="{0D157E69-1F02-4F6D-AD3A-7D6EB2A3ADDD}" type="presParOf" srcId="{5068C2C5-14D1-4099-B29E-E9B1448A7F59}" destId="{0EBA8B42-8425-4528-AF0F-54F3F85EE99C}" srcOrd="1" destOrd="0" presId="urn:microsoft.com/office/officeart/2018/2/layout/IconVerticalSolidList"/>
    <dgm:cxn modelId="{E73F066F-B748-46B6-8118-9D9FF747FA90}" type="presParOf" srcId="{5068C2C5-14D1-4099-B29E-E9B1448A7F59}" destId="{99DA7273-E4EC-40D2-8D82-33D0781EE128}" srcOrd="2" destOrd="0" presId="urn:microsoft.com/office/officeart/2018/2/layout/IconVerticalSolidList"/>
    <dgm:cxn modelId="{793B0EBC-8E84-42C0-A66B-EBBF9CBE6570}" type="presParOf" srcId="{99DA7273-E4EC-40D2-8D82-33D0781EE128}" destId="{2621E77D-C3CC-44FC-B28D-352CEB09C86F}" srcOrd="0" destOrd="0" presId="urn:microsoft.com/office/officeart/2018/2/layout/IconVerticalSolidList"/>
    <dgm:cxn modelId="{B92C8302-5875-4AC9-9C1B-DEEE710A800A}" type="presParOf" srcId="{99DA7273-E4EC-40D2-8D82-33D0781EE128}" destId="{4A427E21-10D2-49C7-B90A-FE7AC60CDA33}" srcOrd="1" destOrd="0" presId="urn:microsoft.com/office/officeart/2018/2/layout/IconVerticalSolidList"/>
    <dgm:cxn modelId="{7FB4492D-7CA0-4AD8-8337-17B6D4DC4392}" type="presParOf" srcId="{99DA7273-E4EC-40D2-8D82-33D0781EE128}" destId="{94E5714B-8424-4C1C-901C-5117B564F092}" srcOrd="2" destOrd="0" presId="urn:microsoft.com/office/officeart/2018/2/layout/IconVerticalSolidList"/>
    <dgm:cxn modelId="{7299F6E7-0CFC-4B64-9628-EE860AC98673}" type="presParOf" srcId="{99DA7273-E4EC-40D2-8D82-33D0781EE128}" destId="{B9C65A51-1ED7-4CB2-BD94-B59F64ACC940}" srcOrd="3" destOrd="0" presId="urn:microsoft.com/office/officeart/2018/2/layout/IconVerticalSolidList"/>
    <dgm:cxn modelId="{F89AAF75-3993-463E-8B38-B10185752CEA}" type="presParOf" srcId="{99DA7273-E4EC-40D2-8D82-33D0781EE128}" destId="{7ED67792-A6CD-4213-BFF5-1B525C3D6337}" srcOrd="4" destOrd="0" presId="urn:microsoft.com/office/officeart/2018/2/layout/IconVerticalSolidList"/>
    <dgm:cxn modelId="{AEF5FCD8-0CD1-467A-997A-803694A2C038}" type="presParOf" srcId="{5068C2C5-14D1-4099-B29E-E9B1448A7F59}" destId="{63C49557-70AB-4B68-9F00-4E725C8C467E}" srcOrd="3" destOrd="0" presId="urn:microsoft.com/office/officeart/2018/2/layout/IconVerticalSolidList"/>
    <dgm:cxn modelId="{68BCCE27-89EB-4ECB-BE1B-455FA788F1CF}" type="presParOf" srcId="{5068C2C5-14D1-4099-B29E-E9B1448A7F59}" destId="{EEFF3A28-842B-451C-8642-1975DA49D247}" srcOrd="4" destOrd="0" presId="urn:microsoft.com/office/officeart/2018/2/layout/IconVerticalSolidList"/>
    <dgm:cxn modelId="{FEB116A0-4A45-4707-99DB-960E0CB85584}" type="presParOf" srcId="{EEFF3A28-842B-451C-8642-1975DA49D247}" destId="{FA7C32B5-6FC6-486C-952A-0CB34D9E5811}" srcOrd="0" destOrd="0" presId="urn:microsoft.com/office/officeart/2018/2/layout/IconVerticalSolidList"/>
    <dgm:cxn modelId="{37DA9D74-23EF-4725-86BA-A72C2D8598CE}" type="presParOf" srcId="{EEFF3A28-842B-451C-8642-1975DA49D247}" destId="{41F22C09-3186-403B-9BC8-8E300AA0EB3A}" srcOrd="1" destOrd="0" presId="urn:microsoft.com/office/officeart/2018/2/layout/IconVerticalSolidList"/>
    <dgm:cxn modelId="{02EE746F-54C4-4764-B743-1D9F478DAEA3}" type="presParOf" srcId="{EEFF3A28-842B-451C-8642-1975DA49D247}" destId="{E3F3604E-E8BF-4303-8356-1C456F50B695}" srcOrd="2" destOrd="0" presId="urn:microsoft.com/office/officeart/2018/2/layout/IconVerticalSolidList"/>
    <dgm:cxn modelId="{09F2B529-6B53-4F9E-8001-53AB6D874255}" type="presParOf" srcId="{EEFF3A28-842B-451C-8642-1975DA49D247}" destId="{ACD69F94-5835-479A-A694-88D5E6ACFFCD}" srcOrd="3" destOrd="0" presId="urn:microsoft.com/office/officeart/2018/2/layout/IconVerticalSolidList"/>
    <dgm:cxn modelId="{0C6A3D87-2199-4CEC-95A6-DD6FCFA85E78}" type="presParOf" srcId="{5068C2C5-14D1-4099-B29E-E9B1448A7F59}" destId="{32B0342D-7D4C-477F-9F05-E21C4333DD5B}" srcOrd="5" destOrd="0" presId="urn:microsoft.com/office/officeart/2018/2/layout/IconVerticalSolidList"/>
    <dgm:cxn modelId="{20A1CA14-E6F0-44A8-8F85-2EFEF17039B9}" type="presParOf" srcId="{5068C2C5-14D1-4099-B29E-E9B1448A7F59}" destId="{C74996EB-4AB7-4A91-8D92-80C327614BCC}" srcOrd="6" destOrd="0" presId="urn:microsoft.com/office/officeart/2018/2/layout/IconVerticalSolidList"/>
    <dgm:cxn modelId="{82EB5E83-7705-47D9-ABFB-8337B8667800}" type="presParOf" srcId="{C74996EB-4AB7-4A91-8D92-80C327614BCC}" destId="{61BC7D41-A317-482A-B6D5-8B8460302F31}" srcOrd="0" destOrd="0" presId="urn:microsoft.com/office/officeart/2018/2/layout/IconVerticalSolidList"/>
    <dgm:cxn modelId="{D2FF5413-DEE3-45C1-B271-23AB2CB846E6}" type="presParOf" srcId="{C74996EB-4AB7-4A91-8D92-80C327614BCC}" destId="{01A934C2-07D2-447E-A95C-B4D77E099CE1}" srcOrd="1" destOrd="0" presId="urn:microsoft.com/office/officeart/2018/2/layout/IconVerticalSolidList"/>
    <dgm:cxn modelId="{439278C8-0D66-429C-837E-B5ED10659850}" type="presParOf" srcId="{C74996EB-4AB7-4A91-8D92-80C327614BCC}" destId="{7B0EA258-4647-4719-8B57-90FC8979443A}" srcOrd="2" destOrd="0" presId="urn:microsoft.com/office/officeart/2018/2/layout/IconVerticalSolidList"/>
    <dgm:cxn modelId="{D90A4594-847A-40D0-B4F4-4243386776BA}" type="presParOf" srcId="{C74996EB-4AB7-4A91-8D92-80C327614BCC}" destId="{793D632B-8688-45E2-89D8-0325AC11433D}" srcOrd="3" destOrd="0" presId="urn:microsoft.com/office/officeart/2018/2/layout/IconVerticalSolidList"/>
    <dgm:cxn modelId="{89F9C3CA-B268-4C94-8437-FC98A493073E}" type="presParOf" srcId="{C74996EB-4AB7-4A91-8D92-80C327614BCC}" destId="{8E4497AC-67B5-4975-8F17-B269D2B1B622}" srcOrd="4" destOrd="0" presId="urn:microsoft.com/office/officeart/2018/2/layout/IconVerticalSolidList"/>
    <dgm:cxn modelId="{CACCA59B-A45A-4B87-BDA9-C273F0A495EC}" type="presParOf" srcId="{5068C2C5-14D1-4099-B29E-E9B1448A7F59}" destId="{777B88FF-8104-4AF3-9ADF-C122489F750B}" srcOrd="7" destOrd="0" presId="urn:microsoft.com/office/officeart/2018/2/layout/IconVerticalSolidList"/>
    <dgm:cxn modelId="{B6488F06-6A20-48FA-A8B4-D03EC627C0D1}" type="presParOf" srcId="{5068C2C5-14D1-4099-B29E-E9B1448A7F59}" destId="{51B82E80-B68E-4D76-A827-DAD6C538E25F}" srcOrd="8" destOrd="0" presId="urn:microsoft.com/office/officeart/2018/2/layout/IconVerticalSolidList"/>
    <dgm:cxn modelId="{9C562644-12DE-4C41-A751-DD2332361D24}" type="presParOf" srcId="{51B82E80-B68E-4D76-A827-DAD6C538E25F}" destId="{3F25BCB8-9D36-4ABB-961E-25546145FFFC}" srcOrd="0" destOrd="0" presId="urn:microsoft.com/office/officeart/2018/2/layout/IconVerticalSolidList"/>
    <dgm:cxn modelId="{823F481B-85F6-4F05-908C-122F5B318624}" type="presParOf" srcId="{51B82E80-B68E-4D76-A827-DAD6C538E25F}" destId="{24BC4BB5-41DF-44BE-B2CE-CCE740B6AB89}" srcOrd="1" destOrd="0" presId="urn:microsoft.com/office/officeart/2018/2/layout/IconVerticalSolidList"/>
    <dgm:cxn modelId="{65FC3956-8978-4747-9FD9-00C635570C0C}" type="presParOf" srcId="{51B82E80-B68E-4D76-A827-DAD6C538E25F}" destId="{692C3EE5-7F9D-4CB0-8DC4-B7C849D9ACDA}" srcOrd="2" destOrd="0" presId="urn:microsoft.com/office/officeart/2018/2/layout/IconVerticalSolidList"/>
    <dgm:cxn modelId="{5314C2B5-3D0C-4F75-929C-D3D0DD8B240F}" type="presParOf" srcId="{51B82E80-B68E-4D76-A827-DAD6C538E25F}" destId="{C8E7A3C1-B69B-4271-A407-9EA4FBD62DEC}" srcOrd="3" destOrd="0" presId="urn:microsoft.com/office/officeart/2018/2/layout/IconVerticalSolidList"/>
    <dgm:cxn modelId="{3D0E53A9-94E4-441B-A702-FC086EFF3785}" type="presParOf" srcId="{5068C2C5-14D1-4099-B29E-E9B1448A7F59}" destId="{9A6AEBF6-7D1E-41FD-9635-A249E5D50691}" srcOrd="9" destOrd="0" presId="urn:microsoft.com/office/officeart/2018/2/layout/IconVerticalSolidList"/>
    <dgm:cxn modelId="{D269C93B-9989-46F9-8CF4-1C4121E1FAC3}" type="presParOf" srcId="{5068C2C5-14D1-4099-B29E-E9B1448A7F59}" destId="{818968CE-72A9-475A-8435-C09DDFC222CD}" srcOrd="10" destOrd="0" presId="urn:microsoft.com/office/officeart/2018/2/layout/IconVerticalSolidList"/>
    <dgm:cxn modelId="{CEB1563D-39C4-4A71-9236-716170FDF261}" type="presParOf" srcId="{818968CE-72A9-475A-8435-C09DDFC222CD}" destId="{0FF0E4F2-65F5-4651-9ADB-C62A485FE1EF}" srcOrd="0" destOrd="0" presId="urn:microsoft.com/office/officeart/2018/2/layout/IconVerticalSolidList"/>
    <dgm:cxn modelId="{5D259A10-D5DA-4F0B-9A91-27587E35E989}" type="presParOf" srcId="{818968CE-72A9-475A-8435-C09DDFC222CD}" destId="{0DC2E21D-158B-418F-8134-2ED5E85ADBAC}" srcOrd="1" destOrd="0" presId="urn:microsoft.com/office/officeart/2018/2/layout/IconVerticalSolidList"/>
    <dgm:cxn modelId="{CC90FFD6-90AD-4083-857C-4214892F65B3}" type="presParOf" srcId="{818968CE-72A9-475A-8435-C09DDFC222CD}" destId="{717EC323-C4DF-48B0-95DD-A04B15EE6736}" srcOrd="2" destOrd="0" presId="urn:microsoft.com/office/officeart/2018/2/layout/IconVerticalSolidList"/>
    <dgm:cxn modelId="{4B687B3C-47A8-4F27-AEC3-B45AD00FBB5F}" type="presParOf" srcId="{818968CE-72A9-475A-8435-C09DDFC222CD}" destId="{4D2F89BF-B5C6-4D0B-8885-91C85229A7E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B0B23-A686-42E4-B820-62D39C133079}">
      <dsp:nvSpPr>
        <dsp:cNvPr id="0" name=""/>
        <dsp:cNvSpPr/>
      </dsp:nvSpPr>
      <dsp:spPr>
        <a:xfrm rot="16200000">
          <a:off x="282" y="77661"/>
          <a:ext cx="1496181" cy="1496181"/>
        </a:xfrm>
        <a:prstGeom prst="down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Needs</a:t>
          </a:r>
        </a:p>
      </dsp:txBody>
      <dsp:txXfrm rot="5400000">
        <a:off x="282" y="451706"/>
        <a:ext cx="1234349" cy="748091"/>
      </dsp:txXfrm>
    </dsp:sp>
    <dsp:sp modelId="{3BDCC3B4-61BC-4EF7-9CB7-43DFFE08D5B7}">
      <dsp:nvSpPr>
        <dsp:cNvPr id="0" name=""/>
        <dsp:cNvSpPr/>
      </dsp:nvSpPr>
      <dsp:spPr>
        <a:xfrm rot="5400000">
          <a:off x="1576935" y="77661"/>
          <a:ext cx="1496181" cy="1496181"/>
        </a:xfrm>
        <a:prstGeom prst="downArrow">
          <a:avLst>
            <a:gd name="adj1" fmla="val 50000"/>
            <a:gd name="adj2" fmla="val 35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Wants</a:t>
          </a:r>
        </a:p>
      </dsp:txBody>
      <dsp:txXfrm rot="-5400000">
        <a:off x="1838767" y="451706"/>
        <a:ext cx="1234349" cy="748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7F5D9-A625-4301-8831-F0AF379C2753}">
      <dsp:nvSpPr>
        <dsp:cNvPr id="0" name=""/>
        <dsp:cNvSpPr/>
      </dsp:nvSpPr>
      <dsp:spPr>
        <a:xfrm>
          <a:off x="6965" y="582453"/>
          <a:ext cx="2081807" cy="1249084"/>
        </a:xfrm>
        <a:prstGeom prst="roundRect">
          <a:avLst>
            <a:gd name="adj" fmla="val 10000"/>
          </a:avLst>
        </a:prstGeom>
        <a:solidFill>
          <a:schemeClr val="accent5">
            <a:hueOff val="0"/>
            <a:satOff val="0"/>
            <a:lumOff val="0"/>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solidFill>
                <a:schemeClr val="tx1"/>
              </a:solidFill>
              <a:latin typeface="Serifa Lt BT Light"/>
            </a:rPr>
            <a:t>Identify</a:t>
          </a:r>
          <a:r>
            <a:rPr lang="en-US" sz="2000" kern="1200" dirty="0">
              <a:solidFill>
                <a:schemeClr val="tx1"/>
              </a:solidFill>
              <a:latin typeface="Serifa Lt BT Light"/>
            </a:rPr>
            <a:t> personal debt</a:t>
          </a:r>
        </a:p>
      </dsp:txBody>
      <dsp:txXfrm>
        <a:off x="43549" y="619037"/>
        <a:ext cx="2008639" cy="1175916"/>
      </dsp:txXfrm>
    </dsp:sp>
    <dsp:sp modelId="{60F1D7E3-45D4-4D08-A033-07E1916DFBF2}">
      <dsp:nvSpPr>
        <dsp:cNvPr id="0" name=""/>
        <dsp:cNvSpPr/>
      </dsp:nvSpPr>
      <dsp:spPr>
        <a:xfrm>
          <a:off x="2271972" y="948851"/>
          <a:ext cx="441343" cy="51628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a:off x="2271972" y="1052109"/>
        <a:ext cx="308940" cy="309772"/>
      </dsp:txXfrm>
    </dsp:sp>
    <dsp:sp modelId="{8D714DF8-35F0-4A5F-B958-5C3DDEE4373A}">
      <dsp:nvSpPr>
        <dsp:cNvPr id="0" name=""/>
        <dsp:cNvSpPr/>
      </dsp:nvSpPr>
      <dsp:spPr>
        <a:xfrm>
          <a:off x="2921496" y="582453"/>
          <a:ext cx="2081807" cy="1249084"/>
        </a:xfrm>
        <a:prstGeom prst="roundRect">
          <a:avLst>
            <a:gd name="adj" fmla="val 10000"/>
          </a:avLst>
        </a:prstGeom>
        <a:solidFill>
          <a:schemeClr val="accent5">
            <a:hueOff val="-1351709"/>
            <a:satOff val="-3484"/>
            <a:lumOff val="-2353"/>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Serifa Lt BT Light"/>
            </a:rPr>
            <a:t>Identify outstanding debt</a:t>
          </a:r>
        </a:p>
      </dsp:txBody>
      <dsp:txXfrm>
        <a:off x="2958080" y="619037"/>
        <a:ext cx="2008639" cy="1175916"/>
      </dsp:txXfrm>
    </dsp:sp>
    <dsp:sp modelId="{9699EA7A-EFD5-415B-ADE4-956570CC0B9F}">
      <dsp:nvSpPr>
        <dsp:cNvPr id="0" name=""/>
        <dsp:cNvSpPr/>
      </dsp:nvSpPr>
      <dsp:spPr>
        <a:xfrm>
          <a:off x="5186502" y="948851"/>
          <a:ext cx="441343" cy="516288"/>
        </a:xfrm>
        <a:prstGeom prst="rightArrow">
          <a:avLst>
            <a:gd name="adj1" fmla="val 60000"/>
            <a:gd name="adj2" fmla="val 50000"/>
          </a:avLst>
        </a:prstGeom>
        <a:solidFill>
          <a:schemeClr val="accent5">
            <a:hueOff val="-1689636"/>
            <a:satOff val="-4355"/>
            <a:lumOff val="-2941"/>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a:off x="5186502" y="1052109"/>
        <a:ext cx="308940" cy="309772"/>
      </dsp:txXfrm>
    </dsp:sp>
    <dsp:sp modelId="{10C93A76-F9AD-4462-A542-2C88CDE0EF8A}">
      <dsp:nvSpPr>
        <dsp:cNvPr id="0" name=""/>
        <dsp:cNvSpPr/>
      </dsp:nvSpPr>
      <dsp:spPr>
        <a:xfrm>
          <a:off x="5836027" y="582453"/>
          <a:ext cx="2081807" cy="1249084"/>
        </a:xfrm>
        <a:prstGeom prst="roundRect">
          <a:avLst>
            <a:gd name="adj" fmla="val 10000"/>
          </a:avLst>
        </a:prstGeom>
        <a:solidFill>
          <a:schemeClr val="accent5">
            <a:hueOff val="-2703417"/>
            <a:satOff val="-6968"/>
            <a:lumOff val="-4706"/>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solidFill>
                <a:schemeClr val="tx1"/>
              </a:solidFill>
              <a:latin typeface="Serifa Lt BT Light"/>
            </a:rPr>
            <a:t>Review budget and minimum monthly payment</a:t>
          </a:r>
        </a:p>
      </dsp:txBody>
      <dsp:txXfrm>
        <a:off x="5872611" y="619037"/>
        <a:ext cx="2008639" cy="1175916"/>
      </dsp:txXfrm>
    </dsp:sp>
    <dsp:sp modelId="{7B1DABBD-A26B-402F-8EC1-2F16E9D2BB41}">
      <dsp:nvSpPr>
        <dsp:cNvPr id="0" name=""/>
        <dsp:cNvSpPr/>
      </dsp:nvSpPr>
      <dsp:spPr>
        <a:xfrm rot="5400000">
          <a:off x="6656259" y="1977264"/>
          <a:ext cx="441343" cy="516288"/>
        </a:xfrm>
        <a:prstGeom prst="rightArrow">
          <a:avLst>
            <a:gd name="adj1" fmla="val 60000"/>
            <a:gd name="adj2" fmla="val 50000"/>
          </a:avLst>
        </a:prstGeom>
        <a:solidFill>
          <a:schemeClr val="accent5">
            <a:hueOff val="-3379271"/>
            <a:satOff val="-8710"/>
            <a:lumOff val="-5883"/>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rot="-5400000">
        <a:off x="6722045" y="2014737"/>
        <a:ext cx="309772" cy="308940"/>
      </dsp:txXfrm>
    </dsp:sp>
    <dsp:sp modelId="{EB6482D1-803F-4027-ACED-4680D3C0D009}">
      <dsp:nvSpPr>
        <dsp:cNvPr id="0" name=""/>
        <dsp:cNvSpPr/>
      </dsp:nvSpPr>
      <dsp:spPr>
        <a:xfrm>
          <a:off x="5836027" y="2664261"/>
          <a:ext cx="2081807" cy="1249084"/>
        </a:xfrm>
        <a:prstGeom prst="roundRect">
          <a:avLst>
            <a:gd name="adj" fmla="val 10000"/>
          </a:avLst>
        </a:prstGeom>
        <a:solidFill>
          <a:schemeClr val="accent5">
            <a:hueOff val="-4055126"/>
            <a:satOff val="-10451"/>
            <a:lumOff val="-7059"/>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Serifa Lt BT Light"/>
            </a:rPr>
            <a:t>Eliminate/reduce High interest loans</a:t>
          </a:r>
        </a:p>
      </dsp:txBody>
      <dsp:txXfrm>
        <a:off x="5872611" y="2700845"/>
        <a:ext cx="2008639" cy="1175916"/>
      </dsp:txXfrm>
    </dsp:sp>
    <dsp:sp modelId="{12577EDB-89B7-4329-8062-BB1043991605}">
      <dsp:nvSpPr>
        <dsp:cNvPr id="0" name=""/>
        <dsp:cNvSpPr/>
      </dsp:nvSpPr>
      <dsp:spPr>
        <a:xfrm rot="10800000">
          <a:off x="5211484" y="3030659"/>
          <a:ext cx="441343" cy="516288"/>
        </a:xfrm>
        <a:prstGeom prst="rightArrow">
          <a:avLst>
            <a:gd name="adj1" fmla="val 60000"/>
            <a:gd name="adj2" fmla="val 50000"/>
          </a:avLst>
        </a:prstGeom>
        <a:solidFill>
          <a:schemeClr val="accent5">
            <a:hueOff val="-5068907"/>
            <a:satOff val="-13064"/>
            <a:lumOff val="-882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rot="10800000">
        <a:off x="5343887" y="3133917"/>
        <a:ext cx="308940" cy="309772"/>
      </dsp:txXfrm>
    </dsp:sp>
    <dsp:sp modelId="{66EF07D8-E4F6-4CBD-BF22-6B5B3B9A24D8}">
      <dsp:nvSpPr>
        <dsp:cNvPr id="0" name=""/>
        <dsp:cNvSpPr/>
      </dsp:nvSpPr>
      <dsp:spPr>
        <a:xfrm>
          <a:off x="2921496" y="2664261"/>
          <a:ext cx="2081807" cy="1249084"/>
        </a:xfrm>
        <a:prstGeom prst="roundRect">
          <a:avLst>
            <a:gd name="adj" fmla="val 10000"/>
          </a:avLst>
        </a:prstGeom>
        <a:solidFill>
          <a:schemeClr val="accent5">
            <a:hueOff val="-5406834"/>
            <a:satOff val="-13935"/>
            <a:lumOff val="-9412"/>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Serifa Lt BT Light"/>
            </a:rPr>
            <a:t>Negotiate credit cards interest rates</a:t>
          </a:r>
        </a:p>
      </dsp:txBody>
      <dsp:txXfrm>
        <a:off x="2958080" y="2700845"/>
        <a:ext cx="2008639" cy="1175916"/>
      </dsp:txXfrm>
    </dsp:sp>
    <dsp:sp modelId="{6B292D8E-5121-4107-AEFC-E40D7BE57AE5}">
      <dsp:nvSpPr>
        <dsp:cNvPr id="0" name=""/>
        <dsp:cNvSpPr/>
      </dsp:nvSpPr>
      <dsp:spPr>
        <a:xfrm rot="10800000">
          <a:off x="2296953" y="3030659"/>
          <a:ext cx="441343" cy="516288"/>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rot="10800000">
        <a:off x="2429356" y="3133917"/>
        <a:ext cx="308940" cy="309772"/>
      </dsp:txXfrm>
    </dsp:sp>
    <dsp:sp modelId="{A20CA9E3-A649-459A-920A-50103CF1D4F6}">
      <dsp:nvSpPr>
        <dsp:cNvPr id="0" name=""/>
        <dsp:cNvSpPr/>
      </dsp:nvSpPr>
      <dsp:spPr>
        <a:xfrm>
          <a:off x="6965" y="2664261"/>
          <a:ext cx="2081807" cy="1249084"/>
        </a:xfrm>
        <a:prstGeom prst="roundRect">
          <a:avLst>
            <a:gd name="adj" fmla="val 10000"/>
          </a:avLst>
        </a:prstGeom>
        <a:solidFill>
          <a:schemeClr val="accent5">
            <a:hueOff val="-6758543"/>
            <a:satOff val="-17419"/>
            <a:lumOff val="-11765"/>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Serifa Lt BT Light"/>
            </a:rPr>
            <a:t>Freeze some cards</a:t>
          </a:r>
        </a:p>
      </dsp:txBody>
      <dsp:txXfrm>
        <a:off x="43549" y="2700845"/>
        <a:ext cx="2008639" cy="11759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81D42-AC36-764E-8D06-A0826726CAD1}">
      <dsp:nvSpPr>
        <dsp:cNvPr id="0" name=""/>
        <dsp:cNvSpPr/>
      </dsp:nvSpPr>
      <dsp:spPr>
        <a:xfrm>
          <a:off x="90492" y="1904994"/>
          <a:ext cx="2390179" cy="1434107"/>
        </a:xfrm>
        <a:prstGeom prst="rect">
          <a:avLst/>
        </a:prstGeom>
        <a:solidFill>
          <a:schemeClr val="accent5">
            <a:hueOff val="0"/>
            <a:satOff val="0"/>
            <a:lumOff val="0"/>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Serifa Lt BT Light"/>
            </a:rPr>
            <a:t>Debt Settlement</a:t>
          </a:r>
        </a:p>
      </dsp:txBody>
      <dsp:txXfrm>
        <a:off x="90492" y="1904994"/>
        <a:ext cx="2390179" cy="1434107"/>
      </dsp:txXfrm>
    </dsp:sp>
    <dsp:sp modelId="{A68A3846-EA2E-0F4D-90EA-7A7BF5E36407}">
      <dsp:nvSpPr>
        <dsp:cNvPr id="0" name=""/>
        <dsp:cNvSpPr/>
      </dsp:nvSpPr>
      <dsp:spPr>
        <a:xfrm>
          <a:off x="2629197" y="324923"/>
          <a:ext cx="2390179" cy="1434107"/>
        </a:xfrm>
        <a:prstGeom prst="rect">
          <a:avLst/>
        </a:prstGeom>
        <a:solidFill>
          <a:schemeClr val="accent5">
            <a:hueOff val="-1689636"/>
            <a:satOff val="-4355"/>
            <a:lumOff val="-2941"/>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Serifa Lt BT Light"/>
            </a:rPr>
            <a:t>Debt Negotiation</a:t>
          </a:r>
        </a:p>
      </dsp:txBody>
      <dsp:txXfrm>
        <a:off x="2629197" y="324923"/>
        <a:ext cx="2390179" cy="1434107"/>
      </dsp:txXfrm>
    </dsp:sp>
    <dsp:sp modelId="{8E7B78E1-3EC7-B842-8C44-78BFA97E4C33}">
      <dsp:nvSpPr>
        <dsp:cNvPr id="0" name=""/>
        <dsp:cNvSpPr/>
      </dsp:nvSpPr>
      <dsp:spPr>
        <a:xfrm>
          <a:off x="5258394" y="324923"/>
          <a:ext cx="2390179" cy="1434107"/>
        </a:xfrm>
        <a:prstGeom prst="rect">
          <a:avLst/>
        </a:prstGeom>
        <a:solidFill>
          <a:schemeClr val="accent5">
            <a:hueOff val="-3379271"/>
            <a:satOff val="-8710"/>
            <a:lumOff val="-5883"/>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Serifa Lt BT Light"/>
            </a:rPr>
            <a:t>Debt Repayment Plans</a:t>
          </a:r>
        </a:p>
      </dsp:txBody>
      <dsp:txXfrm>
        <a:off x="5258394" y="324923"/>
        <a:ext cx="2390179" cy="1434107"/>
      </dsp:txXfrm>
    </dsp:sp>
    <dsp:sp modelId="{3583C2E1-5725-0C44-BB63-947D99F4B8CE}">
      <dsp:nvSpPr>
        <dsp:cNvPr id="0" name=""/>
        <dsp:cNvSpPr/>
      </dsp:nvSpPr>
      <dsp:spPr>
        <a:xfrm>
          <a:off x="61905" y="304798"/>
          <a:ext cx="2390179" cy="1434107"/>
        </a:xfrm>
        <a:prstGeom prst="rect">
          <a:avLst/>
        </a:prstGeom>
        <a:solidFill>
          <a:schemeClr val="accent5">
            <a:hueOff val="-5068907"/>
            <a:satOff val="-13064"/>
            <a:lumOff val="-8824"/>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Serifa Lt BT Light"/>
            </a:rPr>
            <a:t>Debt Consolidation</a:t>
          </a:r>
        </a:p>
      </dsp:txBody>
      <dsp:txXfrm>
        <a:off x="61905" y="304798"/>
        <a:ext cx="2390179" cy="1434107"/>
      </dsp:txXfrm>
    </dsp:sp>
    <dsp:sp modelId="{ED42671D-C823-854E-ACCE-6CFF1CE48F3E}">
      <dsp:nvSpPr>
        <dsp:cNvPr id="0" name=""/>
        <dsp:cNvSpPr/>
      </dsp:nvSpPr>
      <dsp:spPr>
        <a:xfrm>
          <a:off x="2757478" y="1905004"/>
          <a:ext cx="2390179" cy="1434107"/>
        </a:xfrm>
        <a:prstGeom prst="rect">
          <a:avLst/>
        </a:prstGeom>
        <a:solidFill>
          <a:schemeClr val="accent5">
            <a:hueOff val="-6758543"/>
            <a:satOff val="-17419"/>
            <a:lumOff val="-11765"/>
            <a:alphaOff val="0"/>
          </a:scheme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Serifa Lt BT Light"/>
            </a:rPr>
            <a:t>Bankruptcy</a:t>
          </a:r>
        </a:p>
      </dsp:txBody>
      <dsp:txXfrm>
        <a:off x="2757478" y="1905004"/>
        <a:ext cx="2390179" cy="14341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91706-C6ED-4AD8-B34C-F1B1972D0D73}">
      <dsp:nvSpPr>
        <dsp:cNvPr id="0" name=""/>
        <dsp:cNvSpPr/>
      </dsp:nvSpPr>
      <dsp:spPr>
        <a:xfrm>
          <a:off x="0" y="3569039"/>
          <a:ext cx="1971675" cy="7808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0226" tIns="192024" rIns="140226" bIns="192024" numCol="1" spcCol="1270" anchor="ctr" anchorCtr="0">
          <a:noAutofit/>
        </a:bodyPr>
        <a:lstStyle/>
        <a:p>
          <a:pPr marL="0" lvl="0" indent="0" algn="ctr" defTabSz="1200150">
            <a:lnSpc>
              <a:spcPct val="90000"/>
            </a:lnSpc>
            <a:spcBef>
              <a:spcPct val="0"/>
            </a:spcBef>
            <a:spcAft>
              <a:spcPct val="35000"/>
            </a:spcAft>
            <a:buNone/>
          </a:pPr>
          <a:r>
            <a:rPr lang="en-US" sz="2700" kern="1200"/>
            <a:t>Find</a:t>
          </a:r>
        </a:p>
      </dsp:txBody>
      <dsp:txXfrm>
        <a:off x="0" y="3569039"/>
        <a:ext cx="1971675" cy="780818"/>
      </dsp:txXfrm>
    </dsp:sp>
    <dsp:sp modelId="{99DF570C-AABE-44D8-B4F9-45815071C9E2}">
      <dsp:nvSpPr>
        <dsp:cNvPr id="0" name=""/>
        <dsp:cNvSpPr/>
      </dsp:nvSpPr>
      <dsp:spPr>
        <a:xfrm>
          <a:off x="1971675" y="3569039"/>
          <a:ext cx="5915025" cy="78081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139700" rIns="119985" bIns="139700" numCol="1" spcCol="1270" anchor="t" anchorCtr="0">
          <a:noAutofit/>
        </a:bodyPr>
        <a:lstStyle/>
        <a:p>
          <a:pPr marL="0" lvl="0" indent="0" algn="l" defTabSz="488950">
            <a:lnSpc>
              <a:spcPct val="90000"/>
            </a:lnSpc>
            <a:spcBef>
              <a:spcPct val="0"/>
            </a:spcBef>
            <a:spcAft>
              <a:spcPct val="35000"/>
            </a:spcAft>
            <a:buNone/>
          </a:pPr>
          <a:r>
            <a:rPr lang="en-US" sz="1100" kern="1200"/>
            <a:t>Find creative ways to increase income and/or control spending</a:t>
          </a:r>
        </a:p>
        <a:p>
          <a:pPr marL="57150" lvl="1" indent="-57150" algn="l" defTabSz="400050">
            <a:lnSpc>
              <a:spcPct val="90000"/>
            </a:lnSpc>
            <a:spcBef>
              <a:spcPct val="0"/>
            </a:spcBef>
            <a:spcAft>
              <a:spcPct val="15000"/>
            </a:spcAft>
            <a:buChar char="•"/>
          </a:pPr>
          <a:r>
            <a:rPr lang="en-US" sz="900" kern="1200"/>
            <a:t>Garage sale</a:t>
          </a:r>
        </a:p>
        <a:p>
          <a:pPr marL="57150" lvl="1" indent="-57150" algn="l" defTabSz="400050">
            <a:lnSpc>
              <a:spcPct val="90000"/>
            </a:lnSpc>
            <a:spcBef>
              <a:spcPct val="0"/>
            </a:spcBef>
            <a:spcAft>
              <a:spcPct val="15000"/>
            </a:spcAft>
            <a:buChar char="•"/>
          </a:pPr>
          <a:r>
            <a:rPr lang="en-US" sz="900" kern="1200"/>
            <a:t>Barter for things that you need</a:t>
          </a:r>
        </a:p>
        <a:p>
          <a:pPr marL="57150" lvl="1" indent="-57150" algn="l" defTabSz="400050">
            <a:lnSpc>
              <a:spcPct val="90000"/>
            </a:lnSpc>
            <a:spcBef>
              <a:spcPct val="0"/>
            </a:spcBef>
            <a:spcAft>
              <a:spcPct val="15000"/>
            </a:spcAft>
            <a:buChar char="•"/>
          </a:pPr>
          <a:r>
            <a:rPr lang="en-US" sz="900" kern="1200"/>
            <a:t>Have pot luck gathering instead of going out to dinners with friends and family</a:t>
          </a:r>
        </a:p>
      </dsp:txBody>
      <dsp:txXfrm>
        <a:off x="1971675" y="3569039"/>
        <a:ext cx="5915025" cy="780818"/>
      </dsp:txXfrm>
    </dsp:sp>
    <dsp:sp modelId="{D54B0AAA-39A2-4384-8F78-DF5A1DF08B75}">
      <dsp:nvSpPr>
        <dsp:cNvPr id="0" name=""/>
        <dsp:cNvSpPr/>
      </dsp:nvSpPr>
      <dsp:spPr>
        <a:xfrm rot="10800000">
          <a:off x="0" y="2379853"/>
          <a:ext cx="1971675" cy="1200899"/>
        </a:xfrm>
        <a:prstGeom prst="upArrowCallout">
          <a:avLst>
            <a:gd name="adj1" fmla="val 5000"/>
            <a:gd name="adj2" fmla="val 10000"/>
            <a:gd name="adj3" fmla="val 15000"/>
            <a:gd name="adj4" fmla="val 64977"/>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0226" tIns="192024" rIns="140226" bIns="192024" numCol="1" spcCol="1270" anchor="ctr" anchorCtr="0">
          <a:noAutofit/>
        </a:bodyPr>
        <a:lstStyle/>
        <a:p>
          <a:pPr marL="0" lvl="0" indent="0" algn="ctr" defTabSz="1200150">
            <a:lnSpc>
              <a:spcPct val="90000"/>
            </a:lnSpc>
            <a:spcBef>
              <a:spcPct val="0"/>
            </a:spcBef>
            <a:spcAft>
              <a:spcPct val="35000"/>
            </a:spcAft>
            <a:buNone/>
          </a:pPr>
          <a:r>
            <a:rPr lang="en-US" sz="2700" kern="1200"/>
            <a:t>Recognize</a:t>
          </a:r>
        </a:p>
      </dsp:txBody>
      <dsp:txXfrm rot="-10800000">
        <a:off x="0" y="2379853"/>
        <a:ext cx="1971675" cy="780584"/>
      </dsp:txXfrm>
    </dsp:sp>
    <dsp:sp modelId="{BBB9CC1A-CB8E-4B67-8AA8-64BC163FD693}">
      <dsp:nvSpPr>
        <dsp:cNvPr id="0" name=""/>
        <dsp:cNvSpPr/>
      </dsp:nvSpPr>
      <dsp:spPr>
        <a:xfrm>
          <a:off x="1971675" y="2379853"/>
          <a:ext cx="5915025" cy="780584"/>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139700" rIns="119985" bIns="139700" numCol="1" spcCol="1270" anchor="t" anchorCtr="0">
          <a:noAutofit/>
        </a:bodyPr>
        <a:lstStyle/>
        <a:p>
          <a:pPr marL="0" lvl="0" indent="0" algn="l" defTabSz="488950">
            <a:lnSpc>
              <a:spcPct val="90000"/>
            </a:lnSpc>
            <a:spcBef>
              <a:spcPct val="0"/>
            </a:spcBef>
            <a:spcAft>
              <a:spcPct val="35000"/>
            </a:spcAft>
            <a:buNone/>
          </a:pPr>
          <a:r>
            <a:rPr lang="en-US" sz="1100" kern="1200"/>
            <a:t>Recognize spending leaks and stop them</a:t>
          </a:r>
        </a:p>
        <a:p>
          <a:pPr marL="57150" lvl="1" indent="-57150" algn="l" defTabSz="400050">
            <a:lnSpc>
              <a:spcPct val="90000"/>
            </a:lnSpc>
            <a:spcBef>
              <a:spcPct val="0"/>
            </a:spcBef>
            <a:spcAft>
              <a:spcPct val="15000"/>
            </a:spcAft>
            <a:buChar char="•"/>
          </a:pPr>
          <a:r>
            <a:rPr lang="en-US" sz="900" kern="1200"/>
            <a:t>Combine trips to the market and save on gas</a:t>
          </a:r>
        </a:p>
      </dsp:txBody>
      <dsp:txXfrm>
        <a:off x="1971675" y="2379853"/>
        <a:ext cx="5915025" cy="780584"/>
      </dsp:txXfrm>
    </dsp:sp>
    <dsp:sp modelId="{0AA86098-92E1-4DBF-A701-D230A48DFA92}">
      <dsp:nvSpPr>
        <dsp:cNvPr id="0" name=""/>
        <dsp:cNvSpPr/>
      </dsp:nvSpPr>
      <dsp:spPr>
        <a:xfrm rot="10800000">
          <a:off x="0" y="1190666"/>
          <a:ext cx="1971675" cy="1200899"/>
        </a:xfrm>
        <a:prstGeom prst="upArrowCallout">
          <a:avLst>
            <a:gd name="adj1" fmla="val 5000"/>
            <a:gd name="adj2" fmla="val 10000"/>
            <a:gd name="adj3" fmla="val 15000"/>
            <a:gd name="adj4" fmla="val 64977"/>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0226" tIns="192024" rIns="140226" bIns="192024" numCol="1" spcCol="1270" anchor="ctr" anchorCtr="0">
          <a:noAutofit/>
        </a:bodyPr>
        <a:lstStyle/>
        <a:p>
          <a:pPr marL="0" lvl="0" indent="0" algn="ctr" defTabSz="1200150">
            <a:lnSpc>
              <a:spcPct val="90000"/>
            </a:lnSpc>
            <a:spcBef>
              <a:spcPct val="0"/>
            </a:spcBef>
            <a:spcAft>
              <a:spcPct val="35000"/>
            </a:spcAft>
            <a:buNone/>
          </a:pPr>
          <a:r>
            <a:rPr lang="en-US" sz="2700" kern="1200"/>
            <a:t>Review</a:t>
          </a:r>
        </a:p>
      </dsp:txBody>
      <dsp:txXfrm rot="-10800000">
        <a:off x="0" y="1190666"/>
        <a:ext cx="1971675" cy="780584"/>
      </dsp:txXfrm>
    </dsp:sp>
    <dsp:sp modelId="{1E9A2DB0-B3CF-445A-A4F7-92FDF79293DA}">
      <dsp:nvSpPr>
        <dsp:cNvPr id="0" name=""/>
        <dsp:cNvSpPr/>
      </dsp:nvSpPr>
      <dsp:spPr>
        <a:xfrm>
          <a:off x="1971675" y="1190666"/>
          <a:ext cx="5915025" cy="780584"/>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139700" rIns="119985" bIns="139700" numCol="1" spcCol="1270" anchor="ctr" anchorCtr="0">
          <a:noAutofit/>
        </a:bodyPr>
        <a:lstStyle/>
        <a:p>
          <a:pPr marL="0" lvl="0" indent="0" algn="l" defTabSz="488950">
            <a:lnSpc>
              <a:spcPct val="90000"/>
            </a:lnSpc>
            <a:spcBef>
              <a:spcPct val="0"/>
            </a:spcBef>
            <a:spcAft>
              <a:spcPct val="35000"/>
            </a:spcAft>
            <a:buNone/>
          </a:pPr>
          <a:r>
            <a:rPr lang="en-US" sz="1100" kern="1200"/>
            <a:t>Review your existing expenses against your income and adjust accordingly</a:t>
          </a:r>
        </a:p>
      </dsp:txBody>
      <dsp:txXfrm>
        <a:off x="1971675" y="1190666"/>
        <a:ext cx="5915025" cy="780584"/>
      </dsp:txXfrm>
    </dsp:sp>
    <dsp:sp modelId="{3E72B4D2-CB6F-47B9-A745-C140AA112EC3}">
      <dsp:nvSpPr>
        <dsp:cNvPr id="0" name=""/>
        <dsp:cNvSpPr/>
      </dsp:nvSpPr>
      <dsp:spPr>
        <a:xfrm rot="10800000">
          <a:off x="0" y="1479"/>
          <a:ext cx="1971675" cy="1200899"/>
        </a:xfrm>
        <a:prstGeom prst="upArrowCallout">
          <a:avLst>
            <a:gd name="adj1" fmla="val 5000"/>
            <a:gd name="adj2" fmla="val 10000"/>
            <a:gd name="adj3" fmla="val 15000"/>
            <a:gd name="adj4" fmla="val 64977"/>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40226" tIns="192024" rIns="140226" bIns="192024" numCol="1" spcCol="1270" anchor="ctr" anchorCtr="0">
          <a:noAutofit/>
        </a:bodyPr>
        <a:lstStyle/>
        <a:p>
          <a:pPr marL="0" lvl="0" indent="0" algn="ctr" defTabSz="1200150">
            <a:lnSpc>
              <a:spcPct val="90000"/>
            </a:lnSpc>
            <a:spcBef>
              <a:spcPct val="0"/>
            </a:spcBef>
            <a:spcAft>
              <a:spcPct val="35000"/>
            </a:spcAft>
            <a:buNone/>
          </a:pPr>
          <a:r>
            <a:rPr lang="en-US" sz="2700" kern="1200"/>
            <a:t>Stop</a:t>
          </a:r>
        </a:p>
      </dsp:txBody>
      <dsp:txXfrm rot="-10800000">
        <a:off x="0" y="1479"/>
        <a:ext cx="1971675" cy="780584"/>
      </dsp:txXfrm>
    </dsp:sp>
    <dsp:sp modelId="{C3F7C94A-C7BE-4AAF-AB5E-6A0C31318AC9}">
      <dsp:nvSpPr>
        <dsp:cNvPr id="0" name=""/>
        <dsp:cNvSpPr/>
      </dsp:nvSpPr>
      <dsp:spPr>
        <a:xfrm>
          <a:off x="1971675" y="1479"/>
          <a:ext cx="5915025" cy="78058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139700" rIns="119985" bIns="139700" numCol="1" spcCol="1270" anchor="t" anchorCtr="0">
          <a:noAutofit/>
        </a:bodyPr>
        <a:lstStyle/>
        <a:p>
          <a:pPr marL="0" lvl="0" indent="0" algn="l" defTabSz="488950">
            <a:lnSpc>
              <a:spcPct val="90000"/>
            </a:lnSpc>
            <a:spcBef>
              <a:spcPct val="0"/>
            </a:spcBef>
            <a:spcAft>
              <a:spcPct val="35000"/>
            </a:spcAft>
            <a:buNone/>
          </a:pPr>
          <a:r>
            <a:rPr lang="en-US" sz="1100" kern="1200"/>
            <a:t>Stop “ALL” spending you can “LIVE” without</a:t>
          </a:r>
        </a:p>
        <a:p>
          <a:pPr marL="57150" lvl="1" indent="-57150" algn="l" defTabSz="400050">
            <a:lnSpc>
              <a:spcPct val="90000"/>
            </a:lnSpc>
            <a:spcBef>
              <a:spcPct val="0"/>
            </a:spcBef>
            <a:spcAft>
              <a:spcPct val="15000"/>
            </a:spcAft>
            <a:buChar char="•"/>
          </a:pPr>
          <a:r>
            <a:rPr lang="en-US" sz="900" kern="1200"/>
            <a:t>Go back to basics!</a:t>
          </a:r>
        </a:p>
        <a:p>
          <a:pPr marL="57150" lvl="1" indent="-57150" algn="l" defTabSz="400050">
            <a:lnSpc>
              <a:spcPct val="90000"/>
            </a:lnSpc>
            <a:spcBef>
              <a:spcPct val="0"/>
            </a:spcBef>
            <a:spcAft>
              <a:spcPct val="15000"/>
            </a:spcAft>
            <a:buChar char="•"/>
          </a:pPr>
          <a:r>
            <a:rPr lang="en-US" sz="900" kern="1200"/>
            <a:t>Stretch your savings. Do not deplete fast.</a:t>
          </a:r>
        </a:p>
      </dsp:txBody>
      <dsp:txXfrm>
        <a:off x="1971675" y="1479"/>
        <a:ext cx="5915025" cy="7805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0A0A7-A82D-479F-88BF-E823D902FE53}">
      <dsp:nvSpPr>
        <dsp:cNvPr id="0" name=""/>
        <dsp:cNvSpPr/>
      </dsp:nvSpPr>
      <dsp:spPr>
        <a:xfrm>
          <a:off x="0" y="3530"/>
          <a:ext cx="7886700" cy="5992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7D62525-B1E0-43EE-A3B5-391DCA51B1A4}">
      <dsp:nvSpPr>
        <dsp:cNvPr id="0" name=""/>
        <dsp:cNvSpPr/>
      </dsp:nvSpPr>
      <dsp:spPr>
        <a:xfrm>
          <a:off x="181261" y="138353"/>
          <a:ext cx="329565" cy="3295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CEFC56F-C928-4D05-938C-F1281ABE2AA1}">
      <dsp:nvSpPr>
        <dsp:cNvPr id="0" name=""/>
        <dsp:cNvSpPr/>
      </dsp:nvSpPr>
      <dsp:spPr>
        <a:xfrm>
          <a:off x="692088" y="3530"/>
          <a:ext cx="354901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Target areas with </a:t>
          </a:r>
          <a:r>
            <a:rPr lang="en-US" sz="1600" b="1" kern="1200"/>
            <a:t>indirect </a:t>
          </a:r>
          <a:r>
            <a:rPr lang="en-US" sz="1600" kern="1200"/>
            <a:t>impact on your spending</a:t>
          </a:r>
        </a:p>
      </dsp:txBody>
      <dsp:txXfrm>
        <a:off x="692088" y="3530"/>
        <a:ext cx="3549015" cy="599210"/>
      </dsp:txXfrm>
    </dsp:sp>
    <dsp:sp modelId="{2A2609F2-7A07-4B62-A2FB-F7CFF025444C}">
      <dsp:nvSpPr>
        <dsp:cNvPr id="0" name=""/>
        <dsp:cNvSpPr/>
      </dsp:nvSpPr>
      <dsp:spPr>
        <a:xfrm>
          <a:off x="4241103" y="3530"/>
          <a:ext cx="3644920"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488950">
            <a:lnSpc>
              <a:spcPct val="90000"/>
            </a:lnSpc>
            <a:spcBef>
              <a:spcPct val="0"/>
            </a:spcBef>
            <a:spcAft>
              <a:spcPct val="35000"/>
            </a:spcAft>
            <a:buNone/>
          </a:pPr>
          <a:r>
            <a:rPr lang="en-US" sz="1100" kern="1200"/>
            <a:t>Car Insurance Premium: Evaluate your risk tolerance</a:t>
          </a:r>
        </a:p>
      </dsp:txBody>
      <dsp:txXfrm>
        <a:off x="4241103" y="3530"/>
        <a:ext cx="3644920" cy="599210"/>
      </dsp:txXfrm>
    </dsp:sp>
    <dsp:sp modelId="{2621E77D-C3CC-44FC-B28D-352CEB09C86F}">
      <dsp:nvSpPr>
        <dsp:cNvPr id="0" name=""/>
        <dsp:cNvSpPr/>
      </dsp:nvSpPr>
      <dsp:spPr>
        <a:xfrm>
          <a:off x="0" y="917572"/>
          <a:ext cx="7886700" cy="5992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A427E21-10D2-49C7-B90A-FE7AC60CDA33}">
      <dsp:nvSpPr>
        <dsp:cNvPr id="0" name=""/>
        <dsp:cNvSpPr/>
      </dsp:nvSpPr>
      <dsp:spPr>
        <a:xfrm>
          <a:off x="181261" y="887366"/>
          <a:ext cx="329565" cy="3295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9C65A51-1ED7-4CB2-BD94-B59F64ACC940}">
      <dsp:nvSpPr>
        <dsp:cNvPr id="0" name=""/>
        <dsp:cNvSpPr/>
      </dsp:nvSpPr>
      <dsp:spPr>
        <a:xfrm>
          <a:off x="692088" y="752544"/>
          <a:ext cx="354901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Reduce Spending gradually</a:t>
          </a:r>
        </a:p>
      </dsp:txBody>
      <dsp:txXfrm>
        <a:off x="692088" y="752544"/>
        <a:ext cx="3549015" cy="599210"/>
      </dsp:txXfrm>
    </dsp:sp>
    <dsp:sp modelId="{7ED67792-A6CD-4213-BFF5-1B525C3D6337}">
      <dsp:nvSpPr>
        <dsp:cNvPr id="0" name=""/>
        <dsp:cNvSpPr/>
      </dsp:nvSpPr>
      <dsp:spPr>
        <a:xfrm>
          <a:off x="4241103" y="752544"/>
          <a:ext cx="3644920"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488950">
            <a:lnSpc>
              <a:spcPct val="90000"/>
            </a:lnSpc>
            <a:spcBef>
              <a:spcPct val="0"/>
            </a:spcBef>
            <a:spcAft>
              <a:spcPct val="35000"/>
            </a:spcAft>
            <a:buNone/>
          </a:pPr>
          <a:r>
            <a:rPr lang="en-US" sz="1100" kern="1200"/>
            <a:t>Instead of eating out 5 times a week, reduce to 2-3 times</a:t>
          </a:r>
        </a:p>
        <a:p>
          <a:pPr marL="0" lvl="0" indent="0" algn="l" defTabSz="488950">
            <a:lnSpc>
              <a:spcPct val="90000"/>
            </a:lnSpc>
            <a:spcBef>
              <a:spcPct val="0"/>
            </a:spcBef>
            <a:spcAft>
              <a:spcPct val="35000"/>
            </a:spcAft>
            <a:buNone/>
          </a:pPr>
          <a:r>
            <a:rPr lang="en-US" sz="1100" kern="1200"/>
            <a:t>Instead of renting movies, check out free movies from libraries</a:t>
          </a:r>
        </a:p>
        <a:p>
          <a:pPr marL="0" lvl="0" indent="0" algn="l" defTabSz="488950">
            <a:lnSpc>
              <a:spcPct val="90000"/>
            </a:lnSpc>
            <a:spcBef>
              <a:spcPct val="0"/>
            </a:spcBef>
            <a:spcAft>
              <a:spcPct val="35000"/>
            </a:spcAft>
            <a:buNone/>
          </a:pPr>
          <a:r>
            <a:rPr lang="en-US" sz="1100" kern="1200"/>
            <a:t>Instead of ordering latte each morning, make coffee at home</a:t>
          </a:r>
        </a:p>
      </dsp:txBody>
      <dsp:txXfrm>
        <a:off x="4241103" y="752544"/>
        <a:ext cx="3644920" cy="599210"/>
      </dsp:txXfrm>
    </dsp:sp>
    <dsp:sp modelId="{FA7C32B5-6FC6-486C-952A-0CB34D9E5811}">
      <dsp:nvSpPr>
        <dsp:cNvPr id="0" name=""/>
        <dsp:cNvSpPr/>
      </dsp:nvSpPr>
      <dsp:spPr>
        <a:xfrm>
          <a:off x="0" y="1501557"/>
          <a:ext cx="7886700" cy="5992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1F22C09-3186-403B-9BC8-8E300AA0EB3A}">
      <dsp:nvSpPr>
        <dsp:cNvPr id="0" name=""/>
        <dsp:cNvSpPr/>
      </dsp:nvSpPr>
      <dsp:spPr>
        <a:xfrm>
          <a:off x="181261" y="1636379"/>
          <a:ext cx="329565" cy="3295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CD69F94-5835-479A-A694-88D5E6ACFFCD}">
      <dsp:nvSpPr>
        <dsp:cNvPr id="0" name=""/>
        <dsp:cNvSpPr/>
      </dsp:nvSpPr>
      <dsp:spPr>
        <a:xfrm>
          <a:off x="692088" y="1501557"/>
          <a:ext cx="719393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Turn down the heat/cool a bit (but stay comfortable and healthy)</a:t>
          </a:r>
        </a:p>
      </dsp:txBody>
      <dsp:txXfrm>
        <a:off x="692088" y="1501557"/>
        <a:ext cx="7193935" cy="599210"/>
      </dsp:txXfrm>
    </dsp:sp>
    <dsp:sp modelId="{61BC7D41-A317-482A-B6D5-8B8460302F31}">
      <dsp:nvSpPr>
        <dsp:cNvPr id="0" name=""/>
        <dsp:cNvSpPr/>
      </dsp:nvSpPr>
      <dsp:spPr>
        <a:xfrm>
          <a:off x="0" y="2250570"/>
          <a:ext cx="7886700" cy="5992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1A934C2-07D2-447E-A95C-B4D77E099CE1}">
      <dsp:nvSpPr>
        <dsp:cNvPr id="0" name=""/>
        <dsp:cNvSpPr/>
      </dsp:nvSpPr>
      <dsp:spPr>
        <a:xfrm>
          <a:off x="181261" y="2385392"/>
          <a:ext cx="329565" cy="3295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93D632B-8688-45E2-89D8-0325AC11433D}">
      <dsp:nvSpPr>
        <dsp:cNvPr id="0" name=""/>
        <dsp:cNvSpPr/>
      </dsp:nvSpPr>
      <dsp:spPr>
        <a:xfrm>
          <a:off x="692088" y="2250570"/>
          <a:ext cx="354901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Watch groceries spoilage and waste</a:t>
          </a:r>
        </a:p>
      </dsp:txBody>
      <dsp:txXfrm>
        <a:off x="692088" y="2250570"/>
        <a:ext cx="3549015" cy="599210"/>
      </dsp:txXfrm>
    </dsp:sp>
    <dsp:sp modelId="{8E4497AC-67B5-4975-8F17-B269D2B1B622}">
      <dsp:nvSpPr>
        <dsp:cNvPr id="0" name=""/>
        <dsp:cNvSpPr/>
      </dsp:nvSpPr>
      <dsp:spPr>
        <a:xfrm>
          <a:off x="4241103" y="2250570"/>
          <a:ext cx="3644920"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488950">
            <a:lnSpc>
              <a:spcPct val="90000"/>
            </a:lnSpc>
            <a:spcBef>
              <a:spcPct val="0"/>
            </a:spcBef>
            <a:spcAft>
              <a:spcPct val="35000"/>
            </a:spcAft>
            <a:buNone/>
          </a:pPr>
          <a:r>
            <a:rPr lang="en-US" sz="1100" kern="1200"/>
            <a:t>Use items before expiration date. Buy what you and your family eat</a:t>
          </a:r>
        </a:p>
      </dsp:txBody>
      <dsp:txXfrm>
        <a:off x="4241103" y="2250570"/>
        <a:ext cx="3644920" cy="599210"/>
      </dsp:txXfrm>
    </dsp:sp>
    <dsp:sp modelId="{3F25BCB8-9D36-4ABB-961E-25546145FFFC}">
      <dsp:nvSpPr>
        <dsp:cNvPr id="0" name=""/>
        <dsp:cNvSpPr/>
      </dsp:nvSpPr>
      <dsp:spPr>
        <a:xfrm>
          <a:off x="0" y="2999583"/>
          <a:ext cx="7886700" cy="59921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4BC4BB5-41DF-44BE-B2CE-CCE740B6AB89}">
      <dsp:nvSpPr>
        <dsp:cNvPr id="0" name=""/>
        <dsp:cNvSpPr/>
      </dsp:nvSpPr>
      <dsp:spPr>
        <a:xfrm>
          <a:off x="181261" y="3134405"/>
          <a:ext cx="329565" cy="3295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8E7A3C1-B69B-4271-A407-9EA4FBD62DEC}">
      <dsp:nvSpPr>
        <dsp:cNvPr id="0" name=""/>
        <dsp:cNvSpPr/>
      </dsp:nvSpPr>
      <dsp:spPr>
        <a:xfrm>
          <a:off x="692088" y="2999583"/>
          <a:ext cx="719393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Clean and organize closets and garage (Garage Sale!)</a:t>
          </a:r>
        </a:p>
      </dsp:txBody>
      <dsp:txXfrm>
        <a:off x="692088" y="2999583"/>
        <a:ext cx="7193935" cy="599210"/>
      </dsp:txXfrm>
    </dsp:sp>
    <dsp:sp modelId="{0FF0E4F2-65F5-4651-9ADB-C62A485FE1EF}">
      <dsp:nvSpPr>
        <dsp:cNvPr id="0" name=""/>
        <dsp:cNvSpPr/>
      </dsp:nvSpPr>
      <dsp:spPr>
        <a:xfrm>
          <a:off x="0" y="3748596"/>
          <a:ext cx="7886700" cy="5992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DC2E21D-158B-418F-8134-2ED5E85ADBAC}">
      <dsp:nvSpPr>
        <dsp:cNvPr id="0" name=""/>
        <dsp:cNvSpPr/>
      </dsp:nvSpPr>
      <dsp:spPr>
        <a:xfrm>
          <a:off x="181261" y="3883418"/>
          <a:ext cx="329565" cy="32956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D2F89BF-B5C6-4D0B-8885-91C85229A7EE}">
      <dsp:nvSpPr>
        <dsp:cNvPr id="0" name=""/>
        <dsp:cNvSpPr/>
      </dsp:nvSpPr>
      <dsp:spPr>
        <a:xfrm>
          <a:off x="692088" y="3748596"/>
          <a:ext cx="7193935" cy="59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16" tIns="63416" rIns="63416" bIns="63416" numCol="1" spcCol="1270" anchor="ctr" anchorCtr="0">
          <a:noAutofit/>
        </a:bodyPr>
        <a:lstStyle/>
        <a:p>
          <a:pPr marL="0" lvl="0" indent="0" algn="l" defTabSz="711200">
            <a:lnSpc>
              <a:spcPct val="90000"/>
            </a:lnSpc>
            <a:spcBef>
              <a:spcPct val="0"/>
            </a:spcBef>
            <a:spcAft>
              <a:spcPct val="35000"/>
            </a:spcAft>
            <a:buNone/>
          </a:pPr>
          <a:r>
            <a:rPr lang="en-US" sz="1600" kern="1200"/>
            <a:t>Open a saving account with proceed</a:t>
          </a:r>
        </a:p>
      </dsp:txBody>
      <dsp:txXfrm>
        <a:off x="692088" y="3748596"/>
        <a:ext cx="7193935" cy="59921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defTabSz="914437" eaLnBrk="1" hangingPunct="1">
              <a:defRPr sz="1200">
                <a:latin typeface="Arial" charset="0"/>
                <a:ea typeface="+mn-ea"/>
                <a:cs typeface="+mn-cs"/>
              </a:defRPr>
            </a:lvl1pPr>
          </a:lstStyle>
          <a:p>
            <a:pPr>
              <a:defRPr/>
            </a:pPr>
            <a:endParaRPr lang="en-US"/>
          </a:p>
        </p:txBody>
      </p:sp>
      <p:sp>
        <p:nvSpPr>
          <p:cNvPr id="194563"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defTabSz="914437" eaLnBrk="1" hangingPunct="1">
              <a:defRPr sz="1200">
                <a:latin typeface="Arial" charset="0"/>
                <a:ea typeface="+mn-ea"/>
                <a:cs typeface="+mn-cs"/>
              </a:defRPr>
            </a:lvl1pPr>
          </a:lstStyle>
          <a:p>
            <a:pPr>
              <a:defRPr/>
            </a:pPr>
            <a:endParaRPr lang="en-US"/>
          </a:p>
        </p:txBody>
      </p:sp>
      <p:sp>
        <p:nvSpPr>
          <p:cNvPr id="194564"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defTabSz="914437" eaLnBrk="1" hangingPunct="1">
              <a:defRPr sz="1200">
                <a:latin typeface="Arial" charset="0"/>
                <a:ea typeface="+mn-ea"/>
                <a:cs typeface="+mn-cs"/>
              </a:defRPr>
            </a:lvl1pPr>
          </a:lstStyle>
          <a:p>
            <a:pPr>
              <a:defRPr/>
            </a:pPr>
            <a:endParaRPr lang="en-US"/>
          </a:p>
        </p:txBody>
      </p:sp>
      <p:sp>
        <p:nvSpPr>
          <p:cNvPr id="194565"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cs typeface="Arial" panose="020B0604020202020204" pitchFamily="34" charset="0"/>
              </a:defRPr>
            </a:lvl1pPr>
          </a:lstStyle>
          <a:p>
            <a:pPr>
              <a:defRPr/>
            </a:pPr>
            <a:fld id="{33D54D2D-DBD5-BD4A-9DB5-FC39B4627F87}" type="slidenum">
              <a:rPr lang="en-US"/>
              <a:pPr>
                <a:defRPr/>
              </a:pPr>
              <a:t>‹#›</a:t>
            </a:fld>
            <a:endParaRPr lang="en-US"/>
          </a:p>
        </p:txBody>
      </p:sp>
    </p:spTree>
    <p:extLst>
      <p:ext uri="{BB962C8B-B14F-4D97-AF65-F5344CB8AC3E}">
        <p14:creationId xmlns:p14="http://schemas.microsoft.com/office/powerpoint/2010/main" val="3478094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defTabSz="914437" eaLnBrk="1" hangingPunct="1">
              <a:defRPr sz="1200">
                <a:latin typeface="Arial" charset="0"/>
                <a:ea typeface="+mn-ea"/>
                <a:cs typeface="+mn-cs"/>
              </a:defRPr>
            </a:lvl1pPr>
          </a:lstStyle>
          <a:p>
            <a:pPr>
              <a:defRPr/>
            </a:pPr>
            <a:endParaRPr lang="en-US"/>
          </a:p>
        </p:txBody>
      </p:sp>
      <p:sp>
        <p:nvSpPr>
          <p:cNvPr id="9318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defTabSz="914437" eaLnBrk="1" hangingPunct="1">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318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319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defTabSz="914437" eaLnBrk="1" hangingPunct="1">
              <a:defRPr sz="1200">
                <a:latin typeface="Arial" charset="0"/>
                <a:ea typeface="+mn-ea"/>
                <a:cs typeface="+mn-cs"/>
              </a:defRPr>
            </a:lvl1pPr>
          </a:lstStyle>
          <a:p>
            <a:pPr>
              <a:defRPr/>
            </a:pPr>
            <a:endParaRPr lang="en-US"/>
          </a:p>
        </p:txBody>
      </p:sp>
      <p:sp>
        <p:nvSpPr>
          <p:cNvPr id="9319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cs typeface="Arial" panose="020B0604020202020204" pitchFamily="34" charset="0"/>
              </a:defRPr>
            </a:lvl1pPr>
          </a:lstStyle>
          <a:p>
            <a:pPr>
              <a:defRPr/>
            </a:pPr>
            <a:fld id="{52ECA98D-057D-EB49-BDFD-8D97BA7FEF0A}" type="slidenum">
              <a:rPr lang="en-US"/>
              <a:pPr>
                <a:defRPr/>
              </a:pPr>
              <a:t>‹#›</a:t>
            </a:fld>
            <a:endParaRPr lang="en-US"/>
          </a:p>
        </p:txBody>
      </p:sp>
    </p:spTree>
    <p:extLst>
      <p:ext uri="{BB962C8B-B14F-4D97-AF65-F5344CB8AC3E}">
        <p14:creationId xmlns:p14="http://schemas.microsoft.com/office/powerpoint/2010/main" val="401718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MS PGothic" charset="-128"/>
              </a:defRPr>
            </a:lvl1pPr>
            <a:lvl2pPr marL="742950" indent="-285750">
              <a:spcBef>
                <a:spcPct val="30000"/>
              </a:spcBef>
              <a:defRPr sz="1200">
                <a:solidFill>
                  <a:schemeClr val="tx1"/>
                </a:solidFill>
                <a:latin typeface="Arial" charset="0"/>
                <a:ea typeface="MS PGothic" charset="-128"/>
              </a:defRPr>
            </a:lvl2pPr>
            <a:lvl3pPr marL="1143000" indent="-228600">
              <a:spcBef>
                <a:spcPct val="30000"/>
              </a:spcBef>
              <a:defRPr sz="1200">
                <a:solidFill>
                  <a:schemeClr val="tx1"/>
                </a:solidFill>
                <a:latin typeface="Arial" charset="0"/>
                <a:ea typeface="MS PGothic" charset="-128"/>
              </a:defRPr>
            </a:lvl3pPr>
            <a:lvl4pPr marL="1600200" indent="-228600">
              <a:spcBef>
                <a:spcPct val="30000"/>
              </a:spcBef>
              <a:defRPr sz="1200">
                <a:solidFill>
                  <a:schemeClr val="tx1"/>
                </a:solidFill>
                <a:latin typeface="Arial" charset="0"/>
                <a:ea typeface="MS PGothic" charset="-128"/>
              </a:defRPr>
            </a:lvl4pPr>
            <a:lvl5pPr marL="2057400" indent="-228600">
              <a:spcBef>
                <a:spcPct val="30000"/>
              </a:spcBef>
              <a:defRPr sz="1200">
                <a:solidFill>
                  <a:schemeClr val="tx1"/>
                </a:solidFill>
                <a:latin typeface="Arial" charset="0"/>
                <a:ea typeface="MS PGothic" charset="-128"/>
              </a:defRPr>
            </a:lvl5pPr>
            <a:lvl6pPr marL="2514600" indent="-228600" eaLnBrk="0" fontAlgn="base" hangingPunct="0">
              <a:spcBef>
                <a:spcPct val="30000"/>
              </a:spcBef>
              <a:spcAft>
                <a:spcPct val="0"/>
              </a:spcAft>
              <a:defRPr sz="1200">
                <a:solidFill>
                  <a:schemeClr val="tx1"/>
                </a:solidFill>
                <a:latin typeface="Arial" charset="0"/>
                <a:ea typeface="MS PGothic" charset="-128"/>
              </a:defRPr>
            </a:lvl6pPr>
            <a:lvl7pPr marL="2971800" indent="-228600" eaLnBrk="0" fontAlgn="base" hangingPunct="0">
              <a:spcBef>
                <a:spcPct val="30000"/>
              </a:spcBef>
              <a:spcAft>
                <a:spcPct val="0"/>
              </a:spcAft>
              <a:defRPr sz="1200">
                <a:solidFill>
                  <a:schemeClr val="tx1"/>
                </a:solidFill>
                <a:latin typeface="Arial" charset="0"/>
                <a:ea typeface="MS PGothic" charset="-128"/>
              </a:defRPr>
            </a:lvl7pPr>
            <a:lvl8pPr marL="3429000" indent="-228600" eaLnBrk="0" fontAlgn="base" hangingPunct="0">
              <a:spcBef>
                <a:spcPct val="30000"/>
              </a:spcBef>
              <a:spcAft>
                <a:spcPct val="0"/>
              </a:spcAft>
              <a:defRPr sz="1200">
                <a:solidFill>
                  <a:schemeClr val="tx1"/>
                </a:solidFill>
                <a:latin typeface="Arial" charset="0"/>
                <a:ea typeface="MS PGothic" charset="-128"/>
              </a:defRPr>
            </a:lvl8pPr>
            <a:lvl9pPr marL="3886200" indent="-228600" eaLnBrk="0" fontAlgn="base" hangingPunct="0">
              <a:spcBef>
                <a:spcPct val="30000"/>
              </a:spcBef>
              <a:spcAft>
                <a:spcPct val="0"/>
              </a:spcAft>
              <a:defRPr sz="1200">
                <a:solidFill>
                  <a:schemeClr val="tx1"/>
                </a:solidFill>
                <a:latin typeface="Arial" charset="0"/>
                <a:ea typeface="MS PGothic" charset="-128"/>
              </a:defRPr>
            </a:lvl9pPr>
          </a:lstStyle>
          <a:p>
            <a:pPr>
              <a:spcBef>
                <a:spcPct val="0"/>
              </a:spcBef>
            </a:pPr>
            <a:fld id="{2958B100-CB74-5445-9030-3F20D63D81A9}" type="slidenum">
              <a:rPr lang="en-US" altLang="en-US">
                <a:solidFill>
                  <a:srgbClr val="000000"/>
                </a:solidFill>
              </a:rPr>
              <a:pPr>
                <a:spcBef>
                  <a:spcPct val="0"/>
                </a:spcBef>
              </a:pPr>
              <a:t>1</a:t>
            </a:fld>
            <a:endParaRPr lang="en-US" alt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dirty="0">
              <a:ea typeface="MS PGothic" charset="-128"/>
            </a:endParaRPr>
          </a:p>
        </p:txBody>
      </p:sp>
    </p:spTree>
    <p:extLst>
      <p:ext uri="{BB962C8B-B14F-4D97-AF65-F5344CB8AC3E}">
        <p14:creationId xmlns:p14="http://schemas.microsoft.com/office/powerpoint/2010/main" val="236378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0D6785FE-6BA9-4113-83DC-6A348C87ECC4}" type="slidenum">
              <a:rPr lang="en-US" altLang="en-US"/>
              <a:pPr eaLnBrk="1" hangingPunct="1">
                <a:spcBef>
                  <a:spcPct val="0"/>
                </a:spcBef>
              </a:pPr>
              <a:t>22</a:t>
            </a:fld>
            <a:endParaRPr lang="en-US" altLang="en-US"/>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51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MS PGothic" charset="-128"/>
              </a:defRPr>
            </a:lvl1pPr>
            <a:lvl2pPr marL="742950" indent="-285750">
              <a:spcBef>
                <a:spcPct val="30000"/>
              </a:spcBef>
              <a:defRPr sz="1200">
                <a:solidFill>
                  <a:schemeClr val="tx1"/>
                </a:solidFill>
                <a:latin typeface="Arial" charset="0"/>
                <a:ea typeface="MS PGothic" charset="-128"/>
              </a:defRPr>
            </a:lvl2pPr>
            <a:lvl3pPr marL="1143000" indent="-228600">
              <a:spcBef>
                <a:spcPct val="30000"/>
              </a:spcBef>
              <a:defRPr sz="1200">
                <a:solidFill>
                  <a:schemeClr val="tx1"/>
                </a:solidFill>
                <a:latin typeface="Arial" charset="0"/>
                <a:ea typeface="MS PGothic" charset="-128"/>
              </a:defRPr>
            </a:lvl3pPr>
            <a:lvl4pPr marL="1600200" indent="-228600">
              <a:spcBef>
                <a:spcPct val="30000"/>
              </a:spcBef>
              <a:defRPr sz="1200">
                <a:solidFill>
                  <a:schemeClr val="tx1"/>
                </a:solidFill>
                <a:latin typeface="Arial" charset="0"/>
                <a:ea typeface="MS PGothic" charset="-128"/>
              </a:defRPr>
            </a:lvl4pPr>
            <a:lvl5pPr marL="2057400" indent="-228600">
              <a:spcBef>
                <a:spcPct val="30000"/>
              </a:spcBef>
              <a:defRPr sz="1200">
                <a:solidFill>
                  <a:schemeClr val="tx1"/>
                </a:solidFill>
                <a:latin typeface="Arial" charset="0"/>
                <a:ea typeface="MS PGothic" charset="-128"/>
              </a:defRPr>
            </a:lvl5pPr>
            <a:lvl6pPr marL="2514600" indent="-228600" eaLnBrk="0" fontAlgn="base" hangingPunct="0">
              <a:spcBef>
                <a:spcPct val="30000"/>
              </a:spcBef>
              <a:spcAft>
                <a:spcPct val="0"/>
              </a:spcAft>
              <a:defRPr sz="1200">
                <a:solidFill>
                  <a:schemeClr val="tx1"/>
                </a:solidFill>
                <a:latin typeface="Arial" charset="0"/>
                <a:ea typeface="MS PGothic" charset="-128"/>
              </a:defRPr>
            </a:lvl6pPr>
            <a:lvl7pPr marL="2971800" indent="-228600" eaLnBrk="0" fontAlgn="base" hangingPunct="0">
              <a:spcBef>
                <a:spcPct val="30000"/>
              </a:spcBef>
              <a:spcAft>
                <a:spcPct val="0"/>
              </a:spcAft>
              <a:defRPr sz="1200">
                <a:solidFill>
                  <a:schemeClr val="tx1"/>
                </a:solidFill>
                <a:latin typeface="Arial" charset="0"/>
                <a:ea typeface="MS PGothic" charset="-128"/>
              </a:defRPr>
            </a:lvl7pPr>
            <a:lvl8pPr marL="3429000" indent="-228600" eaLnBrk="0" fontAlgn="base" hangingPunct="0">
              <a:spcBef>
                <a:spcPct val="30000"/>
              </a:spcBef>
              <a:spcAft>
                <a:spcPct val="0"/>
              </a:spcAft>
              <a:defRPr sz="1200">
                <a:solidFill>
                  <a:schemeClr val="tx1"/>
                </a:solidFill>
                <a:latin typeface="Arial" charset="0"/>
                <a:ea typeface="MS PGothic" charset="-128"/>
              </a:defRPr>
            </a:lvl8pPr>
            <a:lvl9pPr marL="3886200" indent="-228600" eaLnBrk="0" fontAlgn="base" hangingPunct="0">
              <a:spcBef>
                <a:spcPct val="30000"/>
              </a:spcBef>
              <a:spcAft>
                <a:spcPct val="0"/>
              </a:spcAft>
              <a:defRPr sz="1200">
                <a:solidFill>
                  <a:schemeClr val="tx1"/>
                </a:solidFill>
                <a:latin typeface="Arial" charset="0"/>
                <a:ea typeface="MS PGothic" charset="-128"/>
              </a:defRPr>
            </a:lvl9pPr>
          </a:lstStyle>
          <a:p>
            <a:pPr>
              <a:spcBef>
                <a:spcPct val="0"/>
              </a:spcBef>
            </a:pPr>
            <a:fld id="{7C6421C5-CA1B-6649-85E0-1A5DA4D33055}" type="slidenum">
              <a:rPr lang="en-US" altLang="en-US">
                <a:solidFill>
                  <a:srgbClr val="000000"/>
                </a:solidFill>
              </a:rPr>
              <a:pPr>
                <a:spcBef>
                  <a:spcPct val="0"/>
                </a:spcBef>
              </a:pPr>
              <a:t>23</a:t>
            </a:fld>
            <a:endParaRPr lang="en-US" altLang="en-US">
              <a:solidFill>
                <a:srgbClr val="000000"/>
              </a:solidFill>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a:ea typeface="MS PGothic" charset="-128"/>
            </a:endParaRPr>
          </a:p>
        </p:txBody>
      </p:sp>
    </p:spTree>
    <p:extLst>
      <p:ext uri="{BB962C8B-B14F-4D97-AF65-F5344CB8AC3E}">
        <p14:creationId xmlns:p14="http://schemas.microsoft.com/office/powerpoint/2010/main" val="342021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a:t>
            </a:r>
            <a:r>
              <a:rPr lang="en-US" baseline="0" dirty="0"/>
              <a:t> of this century, the average American had 72 wants and considered 18 of them important. By the end of the century, the average American had 496 wants and considered 96 of them as genuine necessities for happiness.” (Miller)</a:t>
            </a:r>
            <a:endParaRPr lang="en-US" dirty="0"/>
          </a:p>
        </p:txBody>
      </p:sp>
      <p:sp>
        <p:nvSpPr>
          <p:cNvPr id="4" name="Slide Number Placeholder 3"/>
          <p:cNvSpPr>
            <a:spLocks noGrp="1"/>
          </p:cNvSpPr>
          <p:nvPr>
            <p:ph type="sldNum" sz="quarter" idx="10"/>
          </p:nvPr>
        </p:nvSpPr>
        <p:spPr/>
        <p:txBody>
          <a:bodyPr/>
          <a:lstStyle/>
          <a:p>
            <a:pPr>
              <a:defRPr/>
            </a:pPr>
            <a:fld id="{52ECA98D-057D-EB49-BDFD-8D97BA7FEF0A}" type="slidenum">
              <a:rPr lang="en-US" smtClean="0"/>
              <a:pPr>
                <a:defRPr/>
              </a:pPr>
              <a:t>9</a:t>
            </a:fld>
            <a:endParaRPr lang="en-US"/>
          </a:p>
        </p:txBody>
      </p:sp>
    </p:spTree>
    <p:extLst>
      <p:ext uri="{BB962C8B-B14F-4D97-AF65-F5344CB8AC3E}">
        <p14:creationId xmlns:p14="http://schemas.microsoft.com/office/powerpoint/2010/main" val="77944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49EB7EAC-EEFF-409C-A8BF-FF4E7A0C0842}" type="slidenum">
              <a:rPr lang="en-US" altLang="en-US"/>
              <a:pPr eaLnBrk="1" hangingPunct="1">
                <a:spcBef>
                  <a:spcPct val="0"/>
                </a:spcBef>
              </a:pPr>
              <a:t>10</a:t>
            </a:fld>
            <a:endParaRPr lang="en-US" altLang="en-US"/>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71437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7EC29BC0-F7CB-43AF-8578-78A5C2146CEF}" type="slidenum">
              <a:rPr lang="en-US" altLang="en-US"/>
              <a:pPr eaLnBrk="1" hangingPunct="1">
                <a:spcBef>
                  <a:spcPct val="0"/>
                </a:spcBef>
              </a:pPr>
              <a:t>15</a:t>
            </a:fld>
            <a:endParaRPr lang="en-US" altLang="en-US"/>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54695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86BA4078-4763-4C71-A279-C0D8C4DFDC6D}" type="slidenum">
              <a:rPr lang="en-US" altLang="en-US"/>
              <a:pPr eaLnBrk="1" hangingPunct="1">
                <a:spcBef>
                  <a:spcPct val="0"/>
                </a:spcBef>
              </a:pPr>
              <a:t>16</a:t>
            </a:fld>
            <a:endParaRPr lang="en-US" altLang="en-US"/>
          </a:p>
        </p:txBody>
      </p:sp>
      <p:sp>
        <p:nvSpPr>
          <p:cNvPr id="80899" name="Rectangle 2"/>
          <p:cNvSpPr>
            <a:spLocks noGrp="1" noRot="1" noChangeAspect="1" noChangeArrowheads="1" noTextEdit="1"/>
          </p:cNvSpPr>
          <p:nvPr>
            <p:ph type="sldImg"/>
          </p:nvPr>
        </p:nvSpPr>
        <p:spPr>
          <a:solidFill>
            <a:srgbClr val="FFFFFF"/>
          </a:solidFill>
          <a:ln/>
        </p:spPr>
      </p:sp>
      <p:sp>
        <p:nvSpPr>
          <p:cNvPr id="809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6609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BBCAACAA-90C7-49EF-8114-DEDAFC3A749E}" type="slidenum">
              <a:rPr lang="en-US" altLang="en-US"/>
              <a:pPr eaLnBrk="1" hangingPunct="1">
                <a:spcBef>
                  <a:spcPct val="0"/>
                </a:spcBef>
              </a:pPr>
              <a:t>17</a:t>
            </a:fld>
            <a:endParaRPr lang="en-US" altLang="en-US"/>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3641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7E16F107-4B2B-46D8-A83F-30BEABEBAA53}" type="slidenum">
              <a:rPr lang="en-US" altLang="en-US"/>
              <a:pPr eaLnBrk="1" hangingPunct="1">
                <a:spcBef>
                  <a:spcPct val="0"/>
                </a:spcBef>
              </a:pPr>
              <a:t>18</a:t>
            </a:fld>
            <a:endParaRPr lang="en-US" altLang="en-US"/>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60852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27969ECB-EFA6-4A7F-9691-C56C074A1F15}" type="slidenum">
              <a:rPr lang="en-US" altLang="en-US"/>
              <a:pPr eaLnBrk="1" hangingPunct="1">
                <a:spcBef>
                  <a:spcPct val="0"/>
                </a:spcBef>
              </a:pPr>
              <a:t>19</a:t>
            </a:fld>
            <a:endParaRPr lang="en-US" altLang="en-US"/>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66386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fld id="{8BDE92E6-B95B-4F7F-9858-E440C123341B}" type="slidenum">
              <a:rPr lang="en-US" altLang="en-US"/>
              <a:pPr eaLnBrk="1" hangingPunct="1">
                <a:spcBef>
                  <a:spcPct val="0"/>
                </a:spcBef>
              </a:pPr>
              <a:t>21</a:t>
            </a:fld>
            <a:endParaRPr lang="en-US" altLang="en-US"/>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8514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62906"/>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4267200"/>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5FC5A31-5A6B-EA46-A106-2ABEC5C67539}"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205913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F8241-DC5A-CC4B-AA04-56284086CBA7}"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E02A0-C06C-7E4C-9857-3B4553951056}" type="slidenum">
              <a:rPr lang="en-US" smtClean="0"/>
              <a:t>‹#›</a:t>
            </a:fld>
            <a:endParaRPr lang="en-US"/>
          </a:p>
        </p:txBody>
      </p:sp>
    </p:spTree>
    <p:extLst>
      <p:ext uri="{BB962C8B-B14F-4D97-AF65-F5344CB8AC3E}">
        <p14:creationId xmlns:p14="http://schemas.microsoft.com/office/powerpoint/2010/main" val="107208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F8241-DC5A-CC4B-AA04-56284086CBA7}"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E02A0-C06C-7E4C-9857-3B4553951056}" type="slidenum">
              <a:rPr lang="en-US" smtClean="0"/>
              <a:t>‹#›</a:t>
            </a:fld>
            <a:endParaRPr lang="en-US"/>
          </a:p>
        </p:txBody>
      </p:sp>
    </p:spTree>
    <p:extLst>
      <p:ext uri="{BB962C8B-B14F-4D97-AF65-F5344CB8AC3E}">
        <p14:creationId xmlns:p14="http://schemas.microsoft.com/office/powerpoint/2010/main" val="111506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FC5A31-5A6B-EA46-A106-2ABEC5C67539}"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10364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FC5A31-5A6B-EA46-A106-2ABEC5C67539}"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13777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2295045"/>
            <a:ext cx="3867150" cy="38819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95045"/>
            <a:ext cx="3686175" cy="3881918"/>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FC5A31-5A6B-EA46-A106-2ABEC5C67539}"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41937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FC5A31-5A6B-EA46-A106-2ABEC5C67539}"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60491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C5A31-5A6B-EA46-A106-2ABEC5C67539}"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40087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650" y="1608138"/>
            <a:ext cx="2951163" cy="838200"/>
          </a:xfrm>
        </p:spPr>
        <p:txBody>
          <a:bodyPr anchor="b"/>
          <a:lstStyle>
            <a:lvl1pPr>
              <a:defRPr sz="2800"/>
            </a:lvl1pPr>
          </a:lstStyle>
          <a:p>
            <a:r>
              <a:rPr lang="en-US" dirty="0"/>
              <a:t>Click to edit Master title style</a:t>
            </a:r>
          </a:p>
        </p:txBody>
      </p:sp>
      <p:sp>
        <p:nvSpPr>
          <p:cNvPr id="3" name="Content Placeholder 2"/>
          <p:cNvSpPr>
            <a:spLocks noGrp="1"/>
          </p:cNvSpPr>
          <p:nvPr>
            <p:ph idx="1"/>
          </p:nvPr>
        </p:nvSpPr>
        <p:spPr>
          <a:xfrm>
            <a:off x="4114800" y="1608138"/>
            <a:ext cx="4367420" cy="4260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8650" y="2514600"/>
            <a:ext cx="2951163" cy="3354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5FC5A31-5A6B-EA46-A106-2ABEC5C67539}"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6282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FC5A31-5A6B-EA46-A106-2ABEC5C67539}"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75878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600199"/>
            <a:ext cx="1609725" cy="4576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1600200"/>
            <a:ext cx="5486399" cy="4576762"/>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5FC5A31-5A6B-EA46-A106-2ABEC5C67539}"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2A73B-1CFD-EE4B-BB51-FE94618FA27D}" type="slidenum">
              <a:rPr lang="en-US" smtClean="0"/>
              <a:t>‹#›</a:t>
            </a:fld>
            <a:endParaRPr lang="en-US"/>
          </a:p>
        </p:txBody>
      </p:sp>
    </p:spTree>
    <p:extLst>
      <p:ext uri="{BB962C8B-B14F-4D97-AF65-F5344CB8AC3E}">
        <p14:creationId xmlns:p14="http://schemas.microsoft.com/office/powerpoint/2010/main" val="114385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95400"/>
          </a:xfrm>
          <a:prstGeom prst="rect">
            <a:avLst/>
          </a:prstGeom>
          <a:solidFill>
            <a:srgbClr val="1632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09625" y="1496103"/>
            <a:ext cx="7524750" cy="61955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09625" y="2145343"/>
            <a:ext cx="7524750" cy="41516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C5A31-5A6B-EA46-A106-2ABEC5C67539}" type="datetimeFigureOut">
              <a:rPr lang="en-US" smtClean="0"/>
              <a:t>2/18/2020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2A73B-1CFD-EE4B-BB51-FE94618FA27D}" type="slidenum">
              <a:rPr lang="en-US" smtClean="0"/>
              <a:t>‹#›</a:t>
            </a:fld>
            <a:endParaRPr lang="en-US"/>
          </a:p>
        </p:txBody>
      </p:sp>
      <p:cxnSp>
        <p:nvCxnSpPr>
          <p:cNvPr id="9" name="Straight Connector 8"/>
          <p:cNvCxnSpPr/>
          <p:nvPr userDrawn="1"/>
        </p:nvCxnSpPr>
        <p:spPr>
          <a:xfrm>
            <a:off x="0" y="1295400"/>
            <a:ext cx="9144000" cy="0"/>
          </a:xfrm>
          <a:prstGeom prst="line">
            <a:avLst/>
          </a:prstGeom>
          <a:ln w="38100">
            <a:solidFill>
              <a:srgbClr val="24A6DC"/>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601137F-6829-6243-847F-C64BAC4F653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 y="304800"/>
            <a:ext cx="6249114" cy="685800"/>
          </a:xfrm>
          <a:prstGeom prst="rect">
            <a:avLst/>
          </a:prstGeom>
        </p:spPr>
      </p:pic>
    </p:spTree>
    <p:extLst>
      <p:ext uri="{BB962C8B-B14F-4D97-AF65-F5344CB8AC3E}">
        <p14:creationId xmlns:p14="http://schemas.microsoft.com/office/powerpoint/2010/main" val="1023713371"/>
      </p:ext>
    </p:extLst>
  </p:cSld>
  <p:clrMap bg1="lt1" tx1="dk1" bg2="lt2" tx2="dk2" accent1="accent1" accent2="accent2" accent3="accent3" accent4="accent4" accent5="accent5" accent6="accent6" hlink="hlink" folHlink="folHlink"/>
  <p:sldLayoutIdLst>
    <p:sldLayoutId id="2147485105" r:id="rId1"/>
    <p:sldLayoutId id="2147485106" r:id="rId2"/>
    <p:sldLayoutId id="2147485107" r:id="rId3"/>
    <p:sldLayoutId id="2147485108" r:id="rId4"/>
    <p:sldLayoutId id="2147485110" r:id="rId5"/>
    <p:sldLayoutId id="2147485111" r:id="rId6"/>
    <p:sldLayoutId id="2147485112" r:id="rId7"/>
    <p:sldLayoutId id="2147485114" r:id="rId8"/>
    <p:sldLayoutId id="2147485115" r:id="rId9"/>
  </p:sldLayoutIdLst>
  <p:txStyles>
    <p:titleStyle>
      <a:lvl1pPr algn="l" defTabSz="914400" rtl="0" eaLnBrk="1" latinLnBrk="0" hangingPunct="1">
        <a:lnSpc>
          <a:spcPct val="90000"/>
        </a:lnSpc>
        <a:spcBef>
          <a:spcPct val="0"/>
        </a:spcBef>
        <a:buNone/>
        <a:defRPr sz="4000" kern="1200">
          <a:solidFill>
            <a:schemeClr val="tx1"/>
          </a:solidFill>
          <a:latin typeface="Serifa BT Roman" charset="0"/>
          <a:ea typeface="Serifa BT Roman" charset="0"/>
          <a:cs typeface="Serifa BT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Serifa Lt BT Light" charset="0"/>
          <a:ea typeface="Serifa Lt BT Light" charset="0"/>
          <a:cs typeface="Serifa Lt BT Ligh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Serifa Lt BT Light" charset="0"/>
          <a:ea typeface="Serifa Lt BT Light" charset="0"/>
          <a:cs typeface="Serifa Lt BT Light"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Serifa Lt BT Light" charset="0"/>
          <a:ea typeface="Serifa Lt BT Light" charset="0"/>
          <a:cs typeface="Serifa Lt BT Light"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Serifa Lt BT Light" charset="0"/>
          <a:ea typeface="Serifa Lt BT Light" charset="0"/>
          <a:cs typeface="Serifa Lt BT Light"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Serifa Lt BT Light" charset="0"/>
          <a:ea typeface="Serifa Lt BT Light" charset="0"/>
          <a:cs typeface="Serifa Lt BT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5325B"/>
        </a:solidFill>
        <a:effectLst/>
      </p:bgPr>
    </p:bg>
    <p:spTree>
      <p:nvGrpSpPr>
        <p:cNvPr id="1" name=""/>
        <p:cNvGrpSpPr/>
        <p:nvPr/>
      </p:nvGrpSpPr>
      <p:grpSpPr>
        <a:xfrm>
          <a:off x="0" y="0"/>
          <a:ext cx="0" cy="0"/>
          <a:chOff x="0" y="0"/>
          <a:chExt cx="0" cy="0"/>
        </a:xfrm>
      </p:grpSpPr>
      <p:sp>
        <p:nvSpPr>
          <p:cNvPr id="13" name="Rectangle 12"/>
          <p:cNvSpPr/>
          <p:nvPr userDrawn="1"/>
        </p:nvSpPr>
        <p:spPr>
          <a:xfrm>
            <a:off x="0" y="3581400"/>
            <a:ext cx="9144000"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1447800"/>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105025" y="3733800"/>
            <a:ext cx="4933950" cy="2443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F8241-DC5A-CC4B-AA04-56284086CBA7}" type="datetimeFigureOut">
              <a:rPr lang="en-US" smtClean="0"/>
              <a:t>2/18/2020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E02A0-C06C-7E4C-9857-3B4553951056}" type="slidenum">
              <a:rPr lang="en-US" smtClean="0"/>
              <a:t>‹#›</a:t>
            </a:fld>
            <a:endParaRPr lang="en-US"/>
          </a:p>
        </p:txBody>
      </p:sp>
      <p:cxnSp>
        <p:nvCxnSpPr>
          <p:cNvPr id="11" name="Straight Connector 10"/>
          <p:cNvCxnSpPr/>
          <p:nvPr userDrawn="1"/>
        </p:nvCxnSpPr>
        <p:spPr>
          <a:xfrm>
            <a:off x="0" y="3581400"/>
            <a:ext cx="9144000" cy="0"/>
          </a:xfrm>
          <a:prstGeom prst="line">
            <a:avLst/>
          </a:prstGeom>
          <a:ln w="38100">
            <a:solidFill>
              <a:srgbClr val="24A6D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CBC1D20F-761A-E84F-8D4C-44ABB1EB006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4800" y="304800"/>
            <a:ext cx="6249115" cy="685800"/>
          </a:xfrm>
          <a:prstGeom prst="rect">
            <a:avLst/>
          </a:prstGeom>
        </p:spPr>
      </p:pic>
    </p:spTree>
    <p:extLst>
      <p:ext uri="{BB962C8B-B14F-4D97-AF65-F5344CB8AC3E}">
        <p14:creationId xmlns:p14="http://schemas.microsoft.com/office/powerpoint/2010/main" val="898265411"/>
      </p:ext>
    </p:extLst>
  </p:cSld>
  <p:clrMap bg1="lt1" tx1="dk1" bg2="lt2" tx2="dk2" accent1="accent1" accent2="accent2" accent3="accent3" accent4="accent4" accent5="accent5" accent6="accent6" hlink="hlink" folHlink="folHlink"/>
  <p:sldLayoutIdLst>
    <p:sldLayoutId id="2147485122" r:id="rId1"/>
    <p:sldLayoutId id="2147485123" r:id="rId2"/>
  </p:sldLayoutIdLst>
  <p:txStyles>
    <p:titleStyle>
      <a:lvl1pPr algn="l" defTabSz="914400" rtl="0" eaLnBrk="1" latinLnBrk="0" hangingPunct="1">
        <a:lnSpc>
          <a:spcPct val="90000"/>
        </a:lnSpc>
        <a:spcBef>
          <a:spcPct val="0"/>
        </a:spcBef>
        <a:buNone/>
        <a:defRPr sz="4400" kern="1200">
          <a:solidFill>
            <a:schemeClr val="tx1"/>
          </a:solidFill>
          <a:latin typeface="Serifa BT Roman" charset="0"/>
          <a:ea typeface="Serifa BT Roman" charset="0"/>
          <a:cs typeface="Serifa BT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Serifa Lt BT Light" charset="0"/>
          <a:ea typeface="Serifa Lt BT Light" charset="0"/>
          <a:cs typeface="Serifa Lt BT Ligh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Serifa Lt BT Light" charset="0"/>
          <a:ea typeface="Serifa Lt BT Light" charset="0"/>
          <a:cs typeface="Serifa Lt BT Light"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Serifa Lt BT Light" charset="0"/>
          <a:ea typeface="Serifa Lt BT Light" charset="0"/>
          <a:cs typeface="Serifa Lt BT Light"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Serifa Lt BT Light" charset="0"/>
          <a:ea typeface="Serifa Lt BT Light" charset="0"/>
          <a:cs typeface="Serifa Lt BT Light"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Serifa Lt BT Light" charset="0"/>
          <a:ea typeface="Serifa Lt BT Light" charset="0"/>
          <a:cs typeface="Serifa Lt BT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inancialliteracy.psu.edu/"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hyperlink" Target="mailto:dar39@psu.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financialliteracy.psu.edu/"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hyperlink" Target="mailto:dar39@ps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2"/>
          <p:cNvSpPr>
            <a:spLocks noGrp="1" noChangeArrowheads="1"/>
          </p:cNvSpPr>
          <p:nvPr>
            <p:ph type="title"/>
          </p:nvPr>
        </p:nvSpPr>
        <p:spPr/>
        <p:txBody>
          <a:bodyPr/>
          <a:lstStyle/>
          <a:p>
            <a:pPr algn="ctr" eaLnBrk="1" hangingPunct="1"/>
            <a:r>
              <a:rPr lang="en-US" altLang="en-US" sz="3600" dirty="0" err="1">
                <a:solidFill>
                  <a:schemeClr val="bg1"/>
                </a:solidFill>
              </a:rPr>
              <a:t>MoneyCounts</a:t>
            </a:r>
            <a:r>
              <a:rPr lang="en-US" altLang="en-US" sz="3600" dirty="0">
                <a:solidFill>
                  <a:schemeClr val="bg1"/>
                </a:solidFill>
              </a:rPr>
              <a:t>: </a:t>
            </a:r>
            <a:br>
              <a:rPr lang="en-US" altLang="en-US" sz="3600" dirty="0">
                <a:solidFill>
                  <a:schemeClr val="bg1"/>
                </a:solidFill>
              </a:rPr>
            </a:br>
            <a:r>
              <a:rPr lang="en-US" altLang="en-US" sz="3600" i="1" dirty="0">
                <a:solidFill>
                  <a:schemeClr val="bg1"/>
                </a:solidFill>
              </a:rPr>
              <a:t>A Financial Literacy Series</a:t>
            </a:r>
          </a:p>
        </p:txBody>
      </p:sp>
      <p:sp>
        <p:nvSpPr>
          <p:cNvPr id="17411" name="Rectangle 13"/>
          <p:cNvSpPr>
            <a:spLocks noGrp="1" noChangeArrowheads="1"/>
          </p:cNvSpPr>
          <p:nvPr>
            <p:ph type="subTitle" idx="4294967295"/>
          </p:nvPr>
        </p:nvSpPr>
        <p:spPr>
          <a:xfrm>
            <a:off x="1219200" y="2963863"/>
            <a:ext cx="6553200" cy="647700"/>
          </a:xfrm>
        </p:spPr>
        <p:txBody>
          <a:bodyPr>
            <a:normAutofit/>
          </a:bodyPr>
          <a:lstStyle/>
          <a:p>
            <a:pPr marL="0" indent="0" algn="ctr">
              <a:buNone/>
            </a:pPr>
            <a:r>
              <a:rPr lang="en-US" altLang="en-US" sz="2800" dirty="0">
                <a:solidFill>
                  <a:schemeClr val="bg1"/>
                </a:solidFill>
                <a:ea typeface="MS PGothic" charset="-128"/>
              </a:rPr>
              <a:t>Debt Management </a:t>
            </a:r>
          </a:p>
        </p:txBody>
      </p:sp>
      <p:cxnSp>
        <p:nvCxnSpPr>
          <p:cNvPr id="9" name="Straight Connector 8"/>
          <p:cNvCxnSpPr>
            <a:cxnSpLocks noChangeShapeType="1"/>
          </p:cNvCxnSpPr>
          <p:nvPr/>
        </p:nvCxnSpPr>
        <p:spPr bwMode="auto">
          <a:xfrm>
            <a:off x="1219200" y="2767738"/>
            <a:ext cx="6553200" cy="0"/>
          </a:xfrm>
          <a:prstGeom prst="line">
            <a:avLst/>
          </a:prstGeom>
          <a:noFill/>
          <a:ln w="19050">
            <a:solidFill>
              <a:schemeClr val="bg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 name="Rectangle 1"/>
          <p:cNvSpPr/>
          <p:nvPr/>
        </p:nvSpPr>
        <p:spPr>
          <a:xfrm>
            <a:off x="3048000" y="4191000"/>
            <a:ext cx="4419600" cy="1169551"/>
          </a:xfrm>
          <a:prstGeom prst="rect">
            <a:avLst/>
          </a:prstGeom>
        </p:spPr>
        <p:txBody>
          <a:bodyPr wrap="square">
            <a:spAutoFit/>
          </a:bodyPr>
          <a:lstStyle/>
          <a:p>
            <a:pPr eaLnBrk="1" hangingPunct="1"/>
            <a:r>
              <a:rPr lang="en-US" altLang="en-US" sz="1400" dirty="0">
                <a:solidFill>
                  <a:srgbClr val="000000"/>
                </a:solidFill>
                <a:latin typeface="Serifa Lt BT Light" charset="0"/>
                <a:ea typeface="Serifa Lt BT Light" charset="0"/>
                <a:cs typeface="Serifa Lt BT Light" charset="0"/>
              </a:rPr>
              <a:t>11-A Grange Building</a:t>
            </a:r>
          </a:p>
          <a:p>
            <a:pPr eaLnBrk="1" hangingPunct="1"/>
            <a:r>
              <a:rPr lang="en-US" altLang="en-US" sz="1400" dirty="0">
                <a:solidFill>
                  <a:srgbClr val="000000"/>
                </a:solidFill>
                <a:latin typeface="Serifa Lt BT Light" charset="0"/>
                <a:ea typeface="Serifa Lt BT Light" charset="0"/>
                <a:cs typeface="Serifa Lt BT Light" charset="0"/>
              </a:rPr>
              <a:t>University Park, PA 16802</a:t>
            </a:r>
          </a:p>
          <a:p>
            <a:pPr eaLnBrk="1" hangingPunct="1"/>
            <a:r>
              <a:rPr lang="en-US" altLang="en-US" sz="1400" b="1" dirty="0">
                <a:solidFill>
                  <a:srgbClr val="000000"/>
                </a:solidFill>
                <a:latin typeface="Serifa Lt BT Light" charset="0"/>
                <a:ea typeface="Serifa Lt BT Light" charset="0"/>
                <a:cs typeface="Serifa Lt BT Light" charset="0"/>
                <a:hlinkClick r:id="rId3"/>
              </a:rPr>
              <a:t>financialliteracy.psu.edu</a:t>
            </a:r>
            <a:endParaRPr lang="en-US" altLang="en-US" sz="1400" b="1" dirty="0">
              <a:solidFill>
                <a:srgbClr val="000000"/>
              </a:solidFill>
              <a:latin typeface="Serifa Lt BT Light" charset="0"/>
              <a:ea typeface="Serifa Lt BT Light" charset="0"/>
              <a:cs typeface="Serifa Lt BT Light" charset="0"/>
            </a:endParaRPr>
          </a:p>
          <a:p>
            <a:pPr eaLnBrk="1" hangingPunct="1"/>
            <a:r>
              <a:rPr lang="en-US" altLang="en-US" sz="1400" b="1" dirty="0">
                <a:solidFill>
                  <a:srgbClr val="000000"/>
                </a:solidFill>
                <a:latin typeface="Serifa Lt BT Light" charset="0"/>
                <a:ea typeface="Serifa Lt BT Light" charset="0"/>
                <a:cs typeface="Serifa Lt BT Light" charset="0"/>
                <a:hlinkClick r:id="rId4"/>
              </a:rPr>
              <a:t>finlit@psu.edu</a:t>
            </a:r>
            <a:r>
              <a:rPr lang="en-US" altLang="en-US" sz="1400" b="1" dirty="0">
                <a:solidFill>
                  <a:srgbClr val="000000"/>
                </a:solidFill>
                <a:latin typeface="Serifa Lt BT Light" charset="0"/>
                <a:ea typeface="Serifa Lt BT Light" charset="0"/>
                <a:cs typeface="Serifa Lt BT Light" charset="0"/>
              </a:rPr>
              <a:t> </a:t>
            </a:r>
          </a:p>
          <a:p>
            <a:pPr eaLnBrk="1" hangingPunct="1"/>
            <a:r>
              <a:rPr lang="en-US" altLang="en-US" sz="1400" dirty="0">
                <a:solidFill>
                  <a:srgbClr val="000000"/>
                </a:solidFill>
                <a:latin typeface="Serifa Lt BT Light" charset="0"/>
                <a:ea typeface="Serifa Lt BT Light" charset="0"/>
                <a:cs typeface="Serifa Lt BT Light" charset="0"/>
              </a:rPr>
              <a:t>814-863-0214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CA9816-F20E-134C-905C-2B9D16C28062}"/>
              </a:ext>
            </a:extLst>
          </p:cNvPr>
          <p:cNvSpPr>
            <a:spLocks noGrp="1"/>
          </p:cNvSpPr>
          <p:nvPr>
            <p:ph type="title"/>
          </p:nvPr>
        </p:nvSpPr>
        <p:spPr/>
        <p:txBody>
          <a:bodyPr/>
          <a:lstStyle/>
          <a:p>
            <a:r>
              <a:rPr lang="en-US" dirty="0"/>
              <a:t>Every penny counts!</a:t>
            </a:r>
          </a:p>
        </p:txBody>
      </p:sp>
      <p:sp>
        <p:nvSpPr>
          <p:cNvPr id="3" name="AutoShape 4" descr="Image result for vending mach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vending mach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Image result for water bottled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1828800"/>
            <a:ext cx="1882515" cy="28120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7"/>
          <p:cNvGraphicFramePr>
            <a:graphicFrameLocks noGrp="1"/>
          </p:cNvGraphicFramePr>
          <p:nvPr>
            <p:ph idx="1"/>
            <p:extLst>
              <p:ext uri="{D42A27DB-BD31-4B8C-83A1-F6EECF244321}">
                <p14:modId xmlns:p14="http://schemas.microsoft.com/office/powerpoint/2010/main" val="2138072269"/>
              </p:ext>
            </p:extLst>
          </p:nvPr>
        </p:nvGraphicFramePr>
        <p:xfrm>
          <a:off x="609600" y="2438400"/>
          <a:ext cx="6324600" cy="3119438"/>
        </p:xfrm>
        <a:graphic>
          <a:graphicData uri="http://schemas.openxmlformats.org/drawingml/2006/table">
            <a:tbl>
              <a:tblPr>
                <a:tableStyleId>{5C22544A-7EE6-4342-B048-85BDC9FD1C3A}</a:tableStyleId>
              </a:tblPr>
              <a:tblGrid>
                <a:gridCol w="3652064">
                  <a:extLst>
                    <a:ext uri="{9D8B030D-6E8A-4147-A177-3AD203B41FA5}">
                      <a16:colId xmlns:a16="http://schemas.microsoft.com/office/drawing/2014/main" val="20000"/>
                    </a:ext>
                  </a:extLst>
                </a:gridCol>
                <a:gridCol w="955341">
                  <a:extLst>
                    <a:ext uri="{9D8B030D-6E8A-4147-A177-3AD203B41FA5}">
                      <a16:colId xmlns:a16="http://schemas.microsoft.com/office/drawing/2014/main" val="20001"/>
                    </a:ext>
                  </a:extLst>
                </a:gridCol>
                <a:gridCol w="1107595">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346028">
                <a:tc>
                  <a:txBody>
                    <a:bodyPr/>
                    <a:lstStyle/>
                    <a:p>
                      <a:pPr algn="l" fontAlgn="b"/>
                      <a:r>
                        <a:rPr lang="en-US" sz="1800" u="none" strike="noStrike" dirty="0">
                          <a:effectLst/>
                        </a:rPr>
                        <a:t>Buying one bottle of water a day $1.50 </a:t>
                      </a:r>
                      <a:endParaRPr lang="en-US" sz="1800" b="0" i="0" u="none" strike="noStrike" dirty="0">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0"/>
                  </a:ext>
                </a:extLst>
              </a:tr>
              <a:tr h="346028">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of Days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Amount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1"/>
                  </a:ext>
                </a:extLst>
              </a:tr>
              <a:tr h="346028">
                <a:tc>
                  <a:txBody>
                    <a:bodyPr/>
                    <a:lstStyle/>
                    <a:p>
                      <a:pPr algn="l" fontAlgn="b"/>
                      <a:r>
                        <a:rPr lang="en-US" sz="1800" u="none" strike="noStrike">
                          <a:effectLst/>
                        </a:rPr>
                        <a:t>Cost of one bottle of water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1.50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2"/>
                  </a:ext>
                </a:extLst>
              </a:tr>
              <a:tr h="346028">
                <a:tc>
                  <a:txBody>
                    <a:bodyPr/>
                    <a:lstStyle/>
                    <a:p>
                      <a:pPr algn="l" fontAlgn="b"/>
                      <a:r>
                        <a:rPr lang="en-US" sz="1800" u="none" strike="noStrike">
                          <a:effectLst/>
                        </a:rPr>
                        <a:t>Cost per week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n-US" sz="1800" u="none" strike="noStrike">
                          <a:effectLst/>
                        </a:rPr>
                        <a:t>7</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10.50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3"/>
                  </a:ext>
                </a:extLst>
              </a:tr>
              <a:tr h="346028">
                <a:tc>
                  <a:txBody>
                    <a:bodyPr/>
                    <a:lstStyle/>
                    <a:p>
                      <a:pPr algn="l" fontAlgn="b"/>
                      <a:r>
                        <a:rPr lang="en-US" sz="1800" u="none" strike="noStrike">
                          <a:effectLst/>
                        </a:rPr>
                        <a:t>Cost per year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n-US" sz="1800" u="none" strike="noStrike">
                          <a:effectLst/>
                        </a:rPr>
                        <a:t>365</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547.50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4"/>
                  </a:ext>
                </a:extLst>
              </a:tr>
              <a:tr h="346028">
                <a:tc>
                  <a:txBody>
                    <a:bodyPr/>
                    <a:lstStyle/>
                    <a:p>
                      <a:pPr algn="l" fontAlgn="b"/>
                      <a:r>
                        <a:rPr lang="en-US" sz="1800" u="none" strike="noStrike">
                          <a:effectLst/>
                        </a:rPr>
                        <a:t>Cost in 10 years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n-US" sz="1800" u="none" strike="noStrike">
                          <a:effectLst/>
                        </a:rPr>
                        <a:t>3650</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5,475.00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5"/>
                  </a:ext>
                </a:extLst>
              </a:tr>
              <a:tr h="346028">
                <a:tc>
                  <a:txBody>
                    <a:bodyPr/>
                    <a:lstStyle/>
                    <a:p>
                      <a:pPr algn="l" fontAlgn="b"/>
                      <a:r>
                        <a:rPr lang="en-US" sz="1800" u="none" strike="noStrike">
                          <a:effectLst/>
                        </a:rPr>
                        <a:t>Cost in 20 years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n-US" sz="1800" u="none" strike="noStrike">
                          <a:effectLst/>
                        </a:rPr>
                        <a:t>7300</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10,950.00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6"/>
                  </a:ext>
                </a:extLst>
              </a:tr>
              <a:tr h="346028">
                <a:tc>
                  <a:txBody>
                    <a:bodyPr/>
                    <a:lstStyle/>
                    <a:p>
                      <a:pPr algn="l" fontAlgn="b"/>
                      <a:r>
                        <a:rPr lang="en-US" sz="1800" u="none" strike="noStrike">
                          <a:effectLst/>
                        </a:rPr>
                        <a:t>Cost in 30 years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n-US" sz="1800" u="none" strike="noStrike">
                          <a:effectLst/>
                        </a:rPr>
                        <a:t>10950</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b="1" u="none" strike="noStrike" dirty="0">
                          <a:solidFill>
                            <a:schemeClr val="accent6"/>
                          </a:solidFill>
                          <a:effectLst/>
                        </a:rPr>
                        <a:t>  16,425.00 </a:t>
                      </a:r>
                      <a:endParaRPr lang="en-US" sz="1800" b="1" i="0" u="none" strike="noStrike" dirty="0">
                        <a:solidFill>
                          <a:schemeClr val="accent6"/>
                        </a:solidFill>
                        <a:effectLst/>
                        <a:latin typeface="Calibri" panose="020F0502020204030204" pitchFamily="34" charset="0"/>
                      </a:endParaRPr>
                    </a:p>
                  </a:txBody>
                  <a:tcPr marL="4233" marR="4233" marT="4233" marB="0" anchor="b"/>
                </a:tc>
                <a:tc>
                  <a:txBody>
                    <a:bodyPr/>
                    <a:lstStyle/>
                    <a:p>
                      <a:pPr algn="l" fontAlgn="b"/>
                      <a:r>
                        <a:rPr lang="en-US" sz="1800" b="1" u="none" strike="noStrike" dirty="0">
                          <a:solidFill>
                            <a:schemeClr val="accent6"/>
                          </a:solidFill>
                          <a:effectLst/>
                        </a:rPr>
                        <a:t>Net </a:t>
                      </a:r>
                      <a:endParaRPr lang="en-US" sz="1800" b="1" i="0" u="none" strike="noStrike" dirty="0">
                        <a:solidFill>
                          <a:schemeClr val="accent6"/>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7"/>
                  </a:ext>
                </a:extLst>
              </a:tr>
              <a:tr h="351214">
                <a:tc>
                  <a:txBody>
                    <a:bodyPr/>
                    <a:lstStyle/>
                    <a:p>
                      <a:pPr algn="l" fontAlgn="b"/>
                      <a:r>
                        <a:rPr lang="en-US" sz="1800" u="none" strike="noStrike">
                          <a:effectLst/>
                        </a:rPr>
                        <a:t>Pre-tax needed (30%Tax)</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n-US" sz="1800" b="1" u="none" strike="noStrike" dirty="0">
                          <a:effectLst/>
                        </a:rPr>
                        <a:t>  </a:t>
                      </a:r>
                      <a:r>
                        <a:rPr lang="en-US" sz="1800" b="1" u="none" strike="noStrike" dirty="0">
                          <a:solidFill>
                            <a:srgbClr val="FF0000"/>
                          </a:solidFill>
                          <a:effectLst/>
                        </a:rPr>
                        <a:t>23,464.00</a:t>
                      </a:r>
                      <a:r>
                        <a:rPr lang="en-US" sz="1800" b="1" u="none" strike="noStrike" dirty="0">
                          <a:effectLst/>
                        </a:rPr>
                        <a:t> </a:t>
                      </a:r>
                      <a:endParaRPr lang="en-US" sz="1800" b="1" i="0" u="none" strike="noStrike" dirty="0">
                        <a:solidFill>
                          <a:srgbClr val="FF0000"/>
                        </a:solidFill>
                        <a:effectLst/>
                        <a:latin typeface="Calibri" panose="020F0502020204030204" pitchFamily="34" charset="0"/>
                      </a:endParaRPr>
                    </a:p>
                  </a:txBody>
                  <a:tcPr marL="4233" marR="4233" marT="4233" marB="0" anchor="b"/>
                </a:tc>
                <a:tc>
                  <a:txBody>
                    <a:bodyPr/>
                    <a:lstStyle/>
                    <a:p>
                      <a:pPr algn="l" fontAlgn="b"/>
                      <a:r>
                        <a:rPr lang="en-US" sz="1800" b="1" u="none" strike="noStrike" dirty="0">
                          <a:solidFill>
                            <a:srgbClr val="FF0000"/>
                          </a:solidFill>
                          <a:effectLst/>
                        </a:rPr>
                        <a:t>Gross</a:t>
                      </a:r>
                      <a:r>
                        <a:rPr lang="en-US" sz="1800" b="1" u="none" strike="noStrike" dirty="0">
                          <a:effectLst/>
                        </a:rPr>
                        <a:t> </a:t>
                      </a:r>
                      <a:endParaRPr lang="en-US" sz="1800" b="1" i="0" u="none" strike="noStrike" dirty="0">
                        <a:solidFill>
                          <a:srgbClr val="FF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6178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E07B-2AFB-7844-8AEC-9FD444B81379}"/>
              </a:ext>
            </a:extLst>
          </p:cNvPr>
          <p:cNvSpPr>
            <a:spLocks noGrp="1"/>
          </p:cNvSpPr>
          <p:nvPr>
            <p:ph type="title"/>
          </p:nvPr>
        </p:nvSpPr>
        <p:spPr/>
        <p:txBody>
          <a:bodyPr/>
          <a:lstStyle/>
          <a:p>
            <a:r>
              <a:rPr lang="en-US" dirty="0"/>
              <a:t>Re-do your budget!</a:t>
            </a:r>
          </a:p>
        </p:txBody>
      </p:sp>
      <p:sp>
        <p:nvSpPr>
          <p:cNvPr id="3" name="Content Placeholder 2">
            <a:extLst>
              <a:ext uri="{FF2B5EF4-FFF2-40B4-BE49-F238E27FC236}">
                <a16:creationId xmlns:a16="http://schemas.microsoft.com/office/drawing/2014/main" id="{B1276949-C861-0644-B9FE-BC2E4F3BEAF1}"/>
              </a:ext>
            </a:extLst>
          </p:cNvPr>
          <p:cNvSpPr>
            <a:spLocks noGrp="1"/>
          </p:cNvSpPr>
          <p:nvPr>
            <p:ph idx="1"/>
          </p:nvPr>
        </p:nvSpPr>
        <p:spPr>
          <a:xfrm>
            <a:off x="809624" y="2145343"/>
            <a:ext cx="8181976" cy="4151639"/>
          </a:xfrm>
        </p:spPr>
        <p:txBody>
          <a:bodyPr>
            <a:normAutofit/>
          </a:bodyPr>
          <a:lstStyle/>
          <a:p>
            <a:r>
              <a:rPr lang="en-US" sz="2400" dirty="0"/>
              <a:t>Recommended budgeting as a percentage of net income</a:t>
            </a:r>
          </a:p>
        </p:txBody>
      </p:sp>
      <p:graphicFrame>
        <p:nvGraphicFramePr>
          <p:cNvPr id="4" name="Chart 3">
            <a:extLst>
              <a:ext uri="{FF2B5EF4-FFF2-40B4-BE49-F238E27FC236}">
                <a16:creationId xmlns:a16="http://schemas.microsoft.com/office/drawing/2014/main" id="{53A7427D-1E74-E348-BBD6-19FBE0680004}"/>
              </a:ext>
            </a:extLst>
          </p:cNvPr>
          <p:cNvGraphicFramePr>
            <a:graphicFrameLocks/>
          </p:cNvGraphicFramePr>
          <p:nvPr>
            <p:extLst>
              <p:ext uri="{D42A27DB-BD31-4B8C-83A1-F6EECF244321}">
                <p14:modId xmlns:p14="http://schemas.microsoft.com/office/powerpoint/2010/main" val="3177153791"/>
              </p:ext>
            </p:extLst>
          </p:nvPr>
        </p:nvGraphicFramePr>
        <p:xfrm>
          <a:off x="647700" y="2286000"/>
          <a:ext cx="78486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213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start? </a:t>
            </a:r>
          </a:p>
        </p:txBody>
      </p:sp>
      <p:graphicFrame>
        <p:nvGraphicFramePr>
          <p:cNvPr id="4" name="Diagram 3">
            <a:extLst>
              <a:ext uri="{FF2B5EF4-FFF2-40B4-BE49-F238E27FC236}">
                <a16:creationId xmlns:a16="http://schemas.microsoft.com/office/drawing/2014/main" id="{56999D4B-7C3B-324E-8DF1-8C1DEB9A6F49}"/>
              </a:ext>
            </a:extLst>
          </p:cNvPr>
          <p:cNvGraphicFramePr/>
          <p:nvPr>
            <p:extLst>
              <p:ext uri="{D42A27DB-BD31-4B8C-83A1-F6EECF244321}">
                <p14:modId xmlns:p14="http://schemas.microsoft.com/office/powerpoint/2010/main" val="1374719530"/>
              </p:ext>
            </p:extLst>
          </p:nvPr>
        </p:nvGraphicFramePr>
        <p:xfrm>
          <a:off x="609600" y="1981200"/>
          <a:ext cx="7924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348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rules </a:t>
            </a:r>
          </a:p>
        </p:txBody>
      </p:sp>
      <p:sp>
        <p:nvSpPr>
          <p:cNvPr id="3" name="Content Placeholder 2"/>
          <p:cNvSpPr>
            <a:spLocks noGrp="1"/>
          </p:cNvSpPr>
          <p:nvPr>
            <p:ph idx="1"/>
          </p:nvPr>
        </p:nvSpPr>
        <p:spPr>
          <a:xfrm>
            <a:off x="809625" y="2145343"/>
            <a:ext cx="7524750" cy="4484057"/>
          </a:xfrm>
        </p:spPr>
        <p:txBody>
          <a:bodyPr>
            <a:normAutofit/>
          </a:bodyPr>
          <a:lstStyle/>
          <a:p>
            <a:r>
              <a:rPr lang="en-US" altLang="en-US" sz="2400" dirty="0">
                <a:solidFill>
                  <a:srgbClr val="000000"/>
                </a:solidFill>
              </a:rPr>
              <a:t>To keep debt in check, follow the rule of 20/10</a:t>
            </a:r>
          </a:p>
          <a:p>
            <a:pPr lvl="1"/>
            <a:endParaRPr lang="en-US" altLang="en-US" sz="2000" dirty="0">
              <a:solidFill>
                <a:srgbClr val="000000"/>
              </a:solidFill>
            </a:endParaRPr>
          </a:p>
          <a:p>
            <a:pPr lvl="1"/>
            <a:endParaRPr lang="en-US" altLang="en-US" sz="2000" dirty="0">
              <a:solidFill>
                <a:srgbClr val="000000"/>
              </a:solidFill>
            </a:endParaRPr>
          </a:p>
          <a:p>
            <a:pPr lvl="1"/>
            <a:endParaRPr lang="en-US" altLang="en-US" sz="2000" dirty="0">
              <a:solidFill>
                <a:srgbClr val="000000"/>
              </a:solidFill>
            </a:endParaRPr>
          </a:p>
          <a:p>
            <a:pPr lvl="1"/>
            <a:endParaRPr lang="en-US" altLang="en-US" sz="2000" dirty="0">
              <a:solidFill>
                <a:srgbClr val="000000"/>
              </a:solidFill>
            </a:endParaRPr>
          </a:p>
          <a:p>
            <a:pPr lvl="1"/>
            <a:endParaRPr lang="en-US" altLang="en-US" sz="2000" dirty="0">
              <a:solidFill>
                <a:srgbClr val="000000"/>
              </a:solidFill>
            </a:endParaRPr>
          </a:p>
          <a:p>
            <a:pPr lvl="1"/>
            <a:endParaRPr lang="en-US" altLang="en-US" sz="2000" dirty="0">
              <a:solidFill>
                <a:srgbClr val="000000"/>
              </a:solidFill>
            </a:endParaRPr>
          </a:p>
          <a:p>
            <a:pPr lvl="1"/>
            <a:endParaRPr lang="en-US" altLang="en-US" sz="2000" dirty="0">
              <a:solidFill>
                <a:srgbClr val="000000"/>
              </a:solidFill>
            </a:endParaRPr>
          </a:p>
          <a:p>
            <a:endParaRPr lang="en-US" altLang="en-US" sz="2400" dirty="0">
              <a:solidFill>
                <a:srgbClr val="000000"/>
              </a:solidFill>
            </a:endParaRPr>
          </a:p>
          <a:p>
            <a:r>
              <a:rPr lang="en-US" altLang="en-US" sz="2400" dirty="0">
                <a:solidFill>
                  <a:srgbClr val="000000"/>
                </a:solidFill>
              </a:rPr>
              <a:t>To Keep mortgage in check, follow this rule:</a:t>
            </a:r>
          </a:p>
          <a:p>
            <a:pPr lvl="1"/>
            <a:r>
              <a:rPr lang="en-US" altLang="en-US" sz="2000" dirty="0">
                <a:solidFill>
                  <a:srgbClr val="000000"/>
                </a:solidFill>
              </a:rPr>
              <a:t>Monthly payment, including insurance, tax, and interest should not be more than 30% of your net monthly income</a:t>
            </a:r>
          </a:p>
          <a:p>
            <a:endParaRPr lang="en-US" altLang="en-US" sz="2400" dirty="0"/>
          </a:p>
          <a:p>
            <a:endParaRPr lang="en-US" dirty="0"/>
          </a:p>
        </p:txBody>
      </p:sp>
      <p:sp>
        <p:nvSpPr>
          <p:cNvPr id="4" name="Oval 3"/>
          <p:cNvSpPr/>
          <p:nvPr/>
        </p:nvSpPr>
        <p:spPr>
          <a:xfrm>
            <a:off x="1256179" y="2693211"/>
            <a:ext cx="1219200" cy="12192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431204" y="3071978"/>
            <a:ext cx="869149" cy="461665"/>
          </a:xfrm>
          <a:prstGeom prst="rect">
            <a:avLst/>
          </a:prstGeom>
          <a:noFill/>
        </p:spPr>
        <p:txBody>
          <a:bodyPr wrap="none" rtlCol="0">
            <a:spAutoFit/>
          </a:bodyPr>
          <a:lstStyle/>
          <a:p>
            <a:r>
              <a:rPr lang="en-US" sz="2400" b="1" dirty="0">
                <a:latin typeface="Serifa Lt BT Light"/>
              </a:rPr>
              <a:t>Debt</a:t>
            </a:r>
          </a:p>
        </p:txBody>
      </p:sp>
      <p:sp>
        <p:nvSpPr>
          <p:cNvPr id="10" name="TextBox 9"/>
          <p:cNvSpPr txBox="1"/>
          <p:nvPr/>
        </p:nvSpPr>
        <p:spPr>
          <a:xfrm>
            <a:off x="2475378" y="2693211"/>
            <a:ext cx="2111475" cy="1323439"/>
          </a:xfrm>
          <a:prstGeom prst="rect">
            <a:avLst/>
          </a:prstGeom>
          <a:noFill/>
        </p:spPr>
        <p:txBody>
          <a:bodyPr wrap="none" rtlCol="0">
            <a:spAutoFit/>
          </a:bodyPr>
          <a:lstStyle/>
          <a:p>
            <a:pPr marL="342900" indent="-342900">
              <a:buFont typeface="Arial" panose="020B0604020202020204" pitchFamily="34" charset="0"/>
              <a:buChar char="•"/>
            </a:pPr>
            <a:r>
              <a:rPr lang="en-US" sz="1600" dirty="0">
                <a:latin typeface="Serifa Lt BT Light"/>
              </a:rPr>
              <a:t>Credit card</a:t>
            </a:r>
          </a:p>
          <a:p>
            <a:pPr marL="342900" indent="-342900">
              <a:buFont typeface="Arial" panose="020B0604020202020204" pitchFamily="34" charset="0"/>
              <a:buChar char="•"/>
            </a:pPr>
            <a:r>
              <a:rPr lang="en-US" sz="1600" dirty="0">
                <a:latin typeface="Serifa Lt BT Light"/>
              </a:rPr>
              <a:t>Student loan</a:t>
            </a:r>
          </a:p>
          <a:p>
            <a:pPr marL="342900" indent="-342900">
              <a:buFont typeface="Arial" panose="020B0604020202020204" pitchFamily="34" charset="0"/>
              <a:buChar char="•"/>
            </a:pPr>
            <a:r>
              <a:rPr lang="en-US" sz="1600" dirty="0">
                <a:latin typeface="Serifa Lt BT Light"/>
              </a:rPr>
              <a:t>Car loan</a:t>
            </a:r>
          </a:p>
          <a:p>
            <a:pPr marL="342900" indent="-342900">
              <a:buFont typeface="Arial" panose="020B0604020202020204" pitchFamily="34" charset="0"/>
              <a:buChar char="•"/>
            </a:pPr>
            <a:r>
              <a:rPr lang="en-US" sz="1600" dirty="0">
                <a:latin typeface="Serifa Lt BT Light"/>
              </a:rPr>
              <a:t>Personal loan</a:t>
            </a:r>
          </a:p>
          <a:p>
            <a:r>
              <a:rPr lang="en-US" sz="1600" dirty="0">
                <a:latin typeface="Serifa Lt BT Light"/>
              </a:rPr>
              <a:t>(excluding mortgage)</a:t>
            </a:r>
          </a:p>
        </p:txBody>
      </p:sp>
      <p:sp>
        <p:nvSpPr>
          <p:cNvPr id="11" name="Half Frame 10"/>
          <p:cNvSpPr/>
          <p:nvPr/>
        </p:nvSpPr>
        <p:spPr>
          <a:xfrm rot="18841544">
            <a:off x="4577494" y="2857892"/>
            <a:ext cx="784553" cy="784553"/>
          </a:xfrm>
          <a:prstGeom prst="halfFrame">
            <a:avLst>
              <a:gd name="adj1" fmla="val 13672"/>
              <a:gd name="adj2" fmla="val 12916"/>
            </a:avLst>
          </a:prstGeom>
          <a:solidFill>
            <a:schemeClr val="accent5">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5227124" y="2783339"/>
            <a:ext cx="2683748" cy="892552"/>
          </a:xfrm>
          <a:prstGeom prst="rect">
            <a:avLst/>
          </a:prstGeom>
          <a:noFill/>
        </p:spPr>
        <p:txBody>
          <a:bodyPr wrap="none" rtlCol="0">
            <a:spAutoFit/>
          </a:bodyPr>
          <a:lstStyle/>
          <a:p>
            <a:pPr algn="ctr"/>
            <a:r>
              <a:rPr lang="en-US" sz="2800" b="1" dirty="0">
                <a:latin typeface="Serifa Lt BT Light"/>
              </a:rPr>
              <a:t>20% </a:t>
            </a:r>
            <a:r>
              <a:rPr lang="en-US" sz="2400" dirty="0">
                <a:latin typeface="Serifa Lt BT Light"/>
              </a:rPr>
              <a:t>of your </a:t>
            </a:r>
            <a:br>
              <a:rPr lang="en-US" sz="2400" dirty="0">
                <a:latin typeface="Serifa Lt BT Light"/>
              </a:rPr>
            </a:br>
            <a:r>
              <a:rPr lang="en-US" sz="2400" dirty="0">
                <a:latin typeface="Serifa Lt BT Light"/>
              </a:rPr>
              <a:t>yearly net income </a:t>
            </a:r>
          </a:p>
        </p:txBody>
      </p:sp>
      <p:sp>
        <p:nvSpPr>
          <p:cNvPr id="13" name="Oval 12"/>
          <p:cNvSpPr/>
          <p:nvPr/>
        </p:nvSpPr>
        <p:spPr>
          <a:xfrm>
            <a:off x="1256179" y="3992190"/>
            <a:ext cx="1219200" cy="121920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131442" y="4168951"/>
            <a:ext cx="1468672" cy="830997"/>
          </a:xfrm>
          <a:prstGeom prst="rect">
            <a:avLst/>
          </a:prstGeom>
          <a:noFill/>
        </p:spPr>
        <p:txBody>
          <a:bodyPr wrap="none" rtlCol="0">
            <a:spAutoFit/>
          </a:bodyPr>
          <a:lstStyle/>
          <a:p>
            <a:r>
              <a:rPr lang="en-US" sz="2400" b="1" dirty="0">
                <a:latin typeface="Serifa Lt BT Light"/>
              </a:rPr>
              <a:t>Monthly</a:t>
            </a:r>
            <a:br>
              <a:rPr lang="en-US" sz="2400" b="1" dirty="0">
                <a:latin typeface="Serifa Lt BT Light"/>
              </a:rPr>
            </a:br>
            <a:r>
              <a:rPr lang="en-US" sz="2400" b="1" dirty="0">
                <a:latin typeface="Serifa Lt BT Light"/>
              </a:rPr>
              <a:t>Payment</a:t>
            </a:r>
          </a:p>
        </p:txBody>
      </p:sp>
      <p:sp>
        <p:nvSpPr>
          <p:cNvPr id="15" name="Half Frame 14"/>
          <p:cNvSpPr/>
          <p:nvPr/>
        </p:nvSpPr>
        <p:spPr>
          <a:xfrm rot="18841544">
            <a:off x="4577495" y="4209514"/>
            <a:ext cx="784553" cy="784553"/>
          </a:xfrm>
          <a:prstGeom prst="halfFrame">
            <a:avLst>
              <a:gd name="adj1" fmla="val 13672"/>
              <a:gd name="adj2" fmla="val 12916"/>
            </a:avLst>
          </a:prstGeom>
          <a:solidFill>
            <a:schemeClr val="accent5">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5098885" y="4186291"/>
            <a:ext cx="2940228" cy="892552"/>
          </a:xfrm>
          <a:prstGeom prst="rect">
            <a:avLst/>
          </a:prstGeom>
          <a:noFill/>
        </p:spPr>
        <p:txBody>
          <a:bodyPr wrap="none" rtlCol="0">
            <a:spAutoFit/>
          </a:bodyPr>
          <a:lstStyle/>
          <a:p>
            <a:pPr algn="ctr"/>
            <a:r>
              <a:rPr lang="en-US" sz="2800" b="1" dirty="0">
                <a:latin typeface="Serifa Lt BT Light"/>
              </a:rPr>
              <a:t>10% </a:t>
            </a:r>
            <a:r>
              <a:rPr lang="en-US" sz="2400" dirty="0">
                <a:latin typeface="Serifa Lt BT Light"/>
              </a:rPr>
              <a:t>of your </a:t>
            </a:r>
            <a:br>
              <a:rPr lang="en-US" sz="2400" dirty="0">
                <a:latin typeface="Serifa Lt BT Light"/>
              </a:rPr>
            </a:br>
            <a:r>
              <a:rPr lang="en-US" sz="2400" dirty="0">
                <a:latin typeface="Serifa Lt BT Light"/>
              </a:rPr>
              <a:t>monthly net income </a:t>
            </a:r>
          </a:p>
        </p:txBody>
      </p:sp>
    </p:spTree>
    <p:extLst>
      <p:ext uri="{BB962C8B-B14F-4D97-AF65-F5344CB8AC3E}">
        <p14:creationId xmlns:p14="http://schemas.microsoft.com/office/powerpoint/2010/main" val="360941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options </a:t>
            </a:r>
          </a:p>
        </p:txBody>
      </p:sp>
      <p:sp>
        <p:nvSpPr>
          <p:cNvPr id="3" name="Content Placeholder 2"/>
          <p:cNvSpPr>
            <a:spLocks noGrp="1"/>
          </p:cNvSpPr>
          <p:nvPr>
            <p:ph idx="1"/>
          </p:nvPr>
        </p:nvSpPr>
        <p:spPr>
          <a:xfrm>
            <a:off x="762000" y="2057400"/>
            <a:ext cx="7524750" cy="4151639"/>
          </a:xfrm>
        </p:spPr>
        <p:txBody>
          <a:bodyPr/>
          <a:lstStyle/>
          <a:p>
            <a:r>
              <a:rPr lang="en-US" altLang="en-US" sz="2400" dirty="0">
                <a:solidFill>
                  <a:srgbClr val="000000"/>
                </a:solidFill>
              </a:rPr>
              <a:t>Depending on your level of debt, there are different options for different situations</a:t>
            </a:r>
          </a:p>
          <a:p>
            <a:pPr lvl="1"/>
            <a:endParaRPr lang="en-US" altLang="en-US" sz="2000" dirty="0">
              <a:solidFill>
                <a:srgbClr val="000000"/>
              </a:solidFill>
            </a:endParaRPr>
          </a:p>
          <a:p>
            <a:endParaRPr lang="en-US" altLang="en-US" sz="2400" dirty="0"/>
          </a:p>
          <a:p>
            <a:endParaRPr lang="en-US" dirty="0"/>
          </a:p>
        </p:txBody>
      </p:sp>
      <p:graphicFrame>
        <p:nvGraphicFramePr>
          <p:cNvPr id="4" name="Diagram 3">
            <a:extLst>
              <a:ext uri="{FF2B5EF4-FFF2-40B4-BE49-F238E27FC236}">
                <a16:creationId xmlns:a16="http://schemas.microsoft.com/office/drawing/2014/main" id="{4A5EF95D-BFA1-6649-8812-DF8A4AA13651}"/>
              </a:ext>
            </a:extLst>
          </p:cNvPr>
          <p:cNvGraphicFramePr/>
          <p:nvPr>
            <p:extLst>
              <p:ext uri="{D42A27DB-BD31-4B8C-83A1-F6EECF244321}">
                <p14:modId xmlns:p14="http://schemas.microsoft.com/office/powerpoint/2010/main" val="3538163518"/>
              </p:ext>
            </p:extLst>
          </p:nvPr>
        </p:nvGraphicFramePr>
        <p:xfrm>
          <a:off x="747713" y="2743200"/>
          <a:ext cx="7648574" cy="3757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172200" y="4876800"/>
            <a:ext cx="2271839" cy="969496"/>
          </a:xfrm>
          <a:prstGeom prst="rect">
            <a:avLst/>
          </a:prstGeom>
          <a:noFill/>
        </p:spPr>
        <p:txBody>
          <a:bodyPr wrap="square" rtlCol="0">
            <a:spAutoFit/>
          </a:bodyPr>
          <a:lstStyle/>
          <a:p>
            <a:pPr algn="ctr"/>
            <a:r>
              <a:rPr lang="en-US" dirty="0">
                <a:latin typeface="Serifa Lt BT Light"/>
              </a:rPr>
              <a:t>*Consider all options </a:t>
            </a:r>
            <a:br>
              <a:rPr lang="en-US" dirty="0">
                <a:latin typeface="Serifa Lt BT Light"/>
              </a:rPr>
            </a:br>
            <a:r>
              <a:rPr lang="en-US" dirty="0">
                <a:latin typeface="Serifa Lt BT Light"/>
              </a:rPr>
              <a:t>before Bankruptcy!</a:t>
            </a:r>
          </a:p>
        </p:txBody>
      </p:sp>
    </p:spTree>
    <p:extLst>
      <p:ext uri="{BB962C8B-B14F-4D97-AF65-F5344CB8AC3E}">
        <p14:creationId xmlns:p14="http://schemas.microsoft.com/office/powerpoint/2010/main" val="4700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6082" name="Rectangle 8"/>
          <p:cNvSpPr>
            <a:spLocks noGrp="1" noChangeArrowheads="1"/>
          </p:cNvSpPr>
          <p:nvPr>
            <p:ph idx="1"/>
          </p:nvPr>
        </p:nvSpPr>
        <p:spPr/>
        <p:txBody>
          <a:bodyPr/>
          <a:lstStyle/>
          <a:p>
            <a:pPr>
              <a:defRPr/>
            </a:pPr>
            <a:r>
              <a:rPr lang="en-US" sz="2800" dirty="0">
                <a:solidFill>
                  <a:srgbClr val="000000"/>
                </a:solidFill>
              </a:rPr>
              <a:t>Taking one new debt to cover all debts</a:t>
            </a:r>
          </a:p>
          <a:p>
            <a:pPr>
              <a:defRPr/>
            </a:pPr>
            <a:r>
              <a:rPr lang="en-US" sz="2800" dirty="0">
                <a:solidFill>
                  <a:srgbClr val="000000"/>
                </a:solidFill>
              </a:rPr>
              <a:t>New interest rate, terms of payment </a:t>
            </a:r>
          </a:p>
          <a:p>
            <a:pPr>
              <a:defRPr/>
            </a:pPr>
            <a:r>
              <a:rPr lang="en-US" sz="2800" dirty="0">
                <a:solidFill>
                  <a:srgbClr val="000000"/>
                </a:solidFill>
              </a:rPr>
              <a:t>Reduce or eliminate all late fees and penalties to debtor</a:t>
            </a:r>
          </a:p>
          <a:p>
            <a:pPr>
              <a:defRPr/>
            </a:pPr>
            <a:r>
              <a:rPr lang="en-US" sz="2800" dirty="0">
                <a:solidFill>
                  <a:srgbClr val="000000"/>
                </a:solidFill>
              </a:rPr>
              <a:t>Overall higher cost but easier monthly payments</a:t>
            </a:r>
          </a:p>
          <a:p>
            <a:pPr>
              <a:defRPr/>
            </a:pPr>
            <a:r>
              <a:rPr lang="en-US" sz="2800" dirty="0">
                <a:solidFill>
                  <a:srgbClr val="000000"/>
                </a:solidFill>
              </a:rPr>
              <a:t>Fees of service required up front</a:t>
            </a:r>
          </a:p>
          <a:p>
            <a:pPr marL="0" indent="0">
              <a:buFontTx/>
              <a:buNone/>
              <a:defRPr/>
            </a:pPr>
            <a:endParaRPr lang="en-US" sz="2400" dirty="0">
              <a:solidFill>
                <a:srgbClr val="000000"/>
              </a:solidFill>
            </a:endParaRPr>
          </a:p>
          <a:p>
            <a:pPr>
              <a:defRPr/>
            </a:pPr>
            <a:endParaRPr lang="en-US" altLang="en-US" sz="2400" dirty="0"/>
          </a:p>
        </p:txBody>
      </p:sp>
      <p:grpSp>
        <p:nvGrpSpPr>
          <p:cNvPr id="5" name="Group 4"/>
          <p:cNvGrpSpPr/>
          <p:nvPr/>
        </p:nvGrpSpPr>
        <p:grpSpPr>
          <a:xfrm>
            <a:off x="0" y="1505263"/>
            <a:ext cx="5943600" cy="640080"/>
            <a:chOff x="1314598" y="1998048"/>
            <a:chExt cx="2390179" cy="1434107"/>
          </a:xfrm>
        </p:grpSpPr>
        <p:sp>
          <p:nvSpPr>
            <p:cNvPr id="6" name="Rectangle 5"/>
            <p:cNvSpPr/>
            <p:nvPr/>
          </p:nvSpPr>
          <p:spPr>
            <a:xfrm>
              <a:off x="1314598" y="1998048"/>
              <a:ext cx="2390179" cy="1434107"/>
            </a:xfrm>
            <a:prstGeom prst="rect">
              <a:avLst/>
            </a:prstGeom>
            <a:ln>
              <a:noFill/>
            </a:ln>
          </p:spPr>
          <p:style>
            <a:lnRef idx="3">
              <a:schemeClr val="lt1">
                <a:hueOff val="0"/>
                <a:satOff val="0"/>
                <a:lumOff val="0"/>
                <a:alphaOff val="0"/>
              </a:schemeClr>
            </a:lnRef>
            <a:fillRef idx="1">
              <a:schemeClr val="accent5">
                <a:hueOff val="-5068907"/>
                <a:satOff val="-13064"/>
                <a:lumOff val="-8824"/>
                <a:alphaOff val="0"/>
              </a:schemeClr>
            </a:fillRef>
            <a:effectRef idx="1">
              <a:schemeClr val="accent5">
                <a:hueOff val="-5068907"/>
                <a:satOff val="-13064"/>
                <a:lumOff val="-8824"/>
                <a:alphaOff val="0"/>
              </a:schemeClr>
            </a:effectRef>
            <a:fontRef idx="minor">
              <a:schemeClr val="lt1"/>
            </a:fontRef>
          </p:style>
        </p:sp>
        <p:sp>
          <p:nvSpPr>
            <p:cNvPr id="7" name="Rectangle 6"/>
            <p:cNvSpPr/>
            <p:nvPr/>
          </p:nvSpPr>
          <p:spPr>
            <a:xfrm>
              <a:off x="1314598" y="1998048"/>
              <a:ext cx="2390179" cy="143410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200" kern="1200" dirty="0">
                  <a:latin typeface="Serifa Lt BT Light"/>
                </a:rPr>
                <a:t>Debt Consolidation</a:t>
              </a:r>
            </a:p>
          </p:txBody>
        </p:sp>
      </p:grpSp>
    </p:spTree>
    <p:extLst>
      <p:ext uri="{BB962C8B-B14F-4D97-AF65-F5344CB8AC3E}">
        <p14:creationId xmlns:p14="http://schemas.microsoft.com/office/powerpoint/2010/main" val="232312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5058" name="Rectangle 8"/>
          <p:cNvSpPr>
            <a:spLocks noGrp="1" noChangeArrowheads="1"/>
          </p:cNvSpPr>
          <p:nvPr>
            <p:ph idx="1"/>
          </p:nvPr>
        </p:nvSpPr>
        <p:spPr/>
        <p:txBody>
          <a:bodyPr/>
          <a:lstStyle/>
          <a:p>
            <a:r>
              <a:rPr lang="en-US" altLang="en-US" dirty="0">
                <a:solidFill>
                  <a:srgbClr val="000000"/>
                </a:solidFill>
              </a:rPr>
              <a:t>Negotiating to adjust terms of debts</a:t>
            </a:r>
          </a:p>
          <a:p>
            <a:r>
              <a:rPr lang="en-US" altLang="en-US" dirty="0">
                <a:solidFill>
                  <a:srgbClr val="000000"/>
                </a:solidFill>
              </a:rPr>
              <a:t>The concept is to convince creditors to reduce the total amount of money owed in lieu of a set fee.</a:t>
            </a:r>
          </a:p>
          <a:p>
            <a:r>
              <a:rPr lang="en-US" altLang="en-US" dirty="0">
                <a:solidFill>
                  <a:srgbClr val="000000"/>
                </a:solidFill>
              </a:rPr>
              <a:t>The set fee is required to be paid up front </a:t>
            </a:r>
          </a:p>
          <a:p>
            <a:r>
              <a:rPr lang="en-US" altLang="en-US" dirty="0">
                <a:solidFill>
                  <a:srgbClr val="000000"/>
                </a:solidFill>
              </a:rPr>
              <a:t>Creditors are under no obligation to accept debt negotiation </a:t>
            </a:r>
          </a:p>
          <a:p>
            <a:endParaRPr lang="en-US" altLang="en-US" sz="2400" dirty="0"/>
          </a:p>
        </p:txBody>
      </p:sp>
      <p:grpSp>
        <p:nvGrpSpPr>
          <p:cNvPr id="4" name="Group 3"/>
          <p:cNvGrpSpPr/>
          <p:nvPr/>
        </p:nvGrpSpPr>
        <p:grpSpPr>
          <a:xfrm>
            <a:off x="0" y="1493519"/>
            <a:ext cx="5943600" cy="640081"/>
            <a:chOff x="2629196" y="324923"/>
            <a:chExt cx="5943600" cy="640081"/>
          </a:xfrm>
        </p:grpSpPr>
        <p:sp>
          <p:nvSpPr>
            <p:cNvPr id="5" name="Rectangle 4"/>
            <p:cNvSpPr/>
            <p:nvPr/>
          </p:nvSpPr>
          <p:spPr>
            <a:xfrm>
              <a:off x="2629196" y="324923"/>
              <a:ext cx="5943600" cy="640080"/>
            </a:xfrm>
            <a:prstGeom prst="rect">
              <a:avLst/>
            </a:prstGeom>
            <a:ln>
              <a:noFill/>
            </a:ln>
          </p:spPr>
          <p:style>
            <a:lnRef idx="3">
              <a:schemeClr val="lt1">
                <a:hueOff val="0"/>
                <a:satOff val="0"/>
                <a:lumOff val="0"/>
                <a:alphaOff val="0"/>
              </a:schemeClr>
            </a:lnRef>
            <a:fillRef idx="1">
              <a:schemeClr val="accent5">
                <a:hueOff val="-1689636"/>
                <a:satOff val="-4355"/>
                <a:lumOff val="-2941"/>
                <a:alphaOff val="0"/>
              </a:schemeClr>
            </a:fillRef>
            <a:effectRef idx="1">
              <a:schemeClr val="accent5">
                <a:hueOff val="-1689636"/>
                <a:satOff val="-4355"/>
                <a:lumOff val="-2941"/>
                <a:alphaOff val="0"/>
              </a:schemeClr>
            </a:effectRef>
            <a:fontRef idx="minor">
              <a:schemeClr val="lt1"/>
            </a:fontRef>
          </p:style>
        </p:sp>
        <p:sp>
          <p:nvSpPr>
            <p:cNvPr id="6" name="Rectangle 5"/>
            <p:cNvSpPr/>
            <p:nvPr/>
          </p:nvSpPr>
          <p:spPr>
            <a:xfrm>
              <a:off x="2629197" y="324924"/>
              <a:ext cx="5943599" cy="640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200" kern="1200" dirty="0">
                  <a:latin typeface="Serifa Lt BT Light"/>
                </a:rPr>
                <a:t>Debt Negotiation</a:t>
              </a:r>
            </a:p>
          </p:txBody>
        </p:sp>
      </p:grpSp>
    </p:spTree>
    <p:extLst>
      <p:ext uri="{BB962C8B-B14F-4D97-AF65-F5344CB8AC3E}">
        <p14:creationId xmlns:p14="http://schemas.microsoft.com/office/powerpoint/2010/main" val="2667746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5058" name="Rectangle 8"/>
          <p:cNvSpPr>
            <a:spLocks noGrp="1" noChangeArrowheads="1"/>
          </p:cNvSpPr>
          <p:nvPr>
            <p:ph idx="1"/>
          </p:nvPr>
        </p:nvSpPr>
        <p:spPr/>
        <p:txBody>
          <a:bodyPr>
            <a:normAutofit/>
          </a:bodyPr>
          <a:lstStyle/>
          <a:p>
            <a:pPr>
              <a:defRPr/>
            </a:pPr>
            <a:r>
              <a:rPr lang="en-US" dirty="0">
                <a:solidFill>
                  <a:srgbClr val="000000"/>
                </a:solidFill>
              </a:rPr>
              <a:t>Restructuring for easier monthly payments</a:t>
            </a:r>
          </a:p>
          <a:p>
            <a:pPr>
              <a:defRPr/>
            </a:pPr>
            <a:r>
              <a:rPr lang="en-US" dirty="0">
                <a:solidFill>
                  <a:srgbClr val="000000"/>
                </a:solidFill>
              </a:rPr>
              <a:t>Usually higher interest rates</a:t>
            </a:r>
          </a:p>
          <a:p>
            <a:pPr>
              <a:defRPr/>
            </a:pPr>
            <a:r>
              <a:rPr lang="en-US" dirty="0">
                <a:solidFill>
                  <a:srgbClr val="000000"/>
                </a:solidFill>
              </a:rPr>
              <a:t>Longer # years </a:t>
            </a:r>
          </a:p>
          <a:p>
            <a:pPr>
              <a:defRPr/>
            </a:pPr>
            <a:r>
              <a:rPr lang="en-US" dirty="0">
                <a:solidFill>
                  <a:srgbClr val="000000"/>
                </a:solidFill>
              </a:rPr>
              <a:t>Higher overall cost </a:t>
            </a:r>
          </a:p>
          <a:p>
            <a:pPr>
              <a:defRPr/>
            </a:pPr>
            <a:r>
              <a:rPr lang="en-US" dirty="0">
                <a:solidFill>
                  <a:srgbClr val="000000"/>
                </a:solidFill>
              </a:rPr>
              <a:t>Creditors are under no obligation to accept</a:t>
            </a:r>
          </a:p>
          <a:p>
            <a:pPr>
              <a:defRPr/>
            </a:pPr>
            <a:r>
              <a:rPr lang="en-US" dirty="0">
                <a:solidFill>
                  <a:srgbClr val="000000"/>
                </a:solidFill>
              </a:rPr>
              <a:t>Fees for service required up front</a:t>
            </a:r>
          </a:p>
          <a:p>
            <a:pPr marL="457200" lvl="1" indent="0">
              <a:buFontTx/>
              <a:buNone/>
              <a:defRPr/>
            </a:pPr>
            <a:endParaRPr lang="en-US" sz="2000" dirty="0">
              <a:solidFill>
                <a:srgbClr val="000000"/>
              </a:solidFill>
            </a:endParaRPr>
          </a:p>
          <a:p>
            <a:pPr>
              <a:defRPr/>
            </a:pPr>
            <a:endParaRPr lang="en-US" altLang="en-US" sz="2400" dirty="0"/>
          </a:p>
        </p:txBody>
      </p:sp>
      <p:grpSp>
        <p:nvGrpSpPr>
          <p:cNvPr id="6" name="Group 5"/>
          <p:cNvGrpSpPr/>
          <p:nvPr/>
        </p:nvGrpSpPr>
        <p:grpSpPr>
          <a:xfrm>
            <a:off x="0" y="1493828"/>
            <a:ext cx="5943600" cy="717054"/>
            <a:chOff x="5258393" y="324923"/>
            <a:chExt cx="3232011" cy="1434107"/>
          </a:xfrm>
        </p:grpSpPr>
        <p:sp>
          <p:nvSpPr>
            <p:cNvPr id="7" name="Rectangle 6"/>
            <p:cNvSpPr/>
            <p:nvPr/>
          </p:nvSpPr>
          <p:spPr>
            <a:xfrm>
              <a:off x="5258393" y="324923"/>
              <a:ext cx="3232011" cy="1280159"/>
            </a:xfrm>
            <a:prstGeom prst="rect">
              <a:avLst/>
            </a:prstGeom>
            <a:ln>
              <a:noFill/>
            </a:ln>
          </p:spPr>
          <p:style>
            <a:lnRef idx="3">
              <a:schemeClr val="lt1">
                <a:hueOff val="0"/>
                <a:satOff val="0"/>
                <a:lumOff val="0"/>
                <a:alphaOff val="0"/>
              </a:schemeClr>
            </a:lnRef>
            <a:fillRef idx="1">
              <a:schemeClr val="accent5">
                <a:hueOff val="-3379271"/>
                <a:satOff val="-8710"/>
                <a:lumOff val="-5883"/>
                <a:alphaOff val="0"/>
              </a:schemeClr>
            </a:fillRef>
            <a:effectRef idx="1">
              <a:schemeClr val="accent5">
                <a:hueOff val="-3379271"/>
                <a:satOff val="-8710"/>
                <a:lumOff val="-5883"/>
                <a:alphaOff val="0"/>
              </a:schemeClr>
            </a:effectRef>
            <a:fontRef idx="minor">
              <a:schemeClr val="lt1"/>
            </a:fontRef>
          </p:style>
        </p:sp>
        <p:sp>
          <p:nvSpPr>
            <p:cNvPr id="8" name="Rectangle 7"/>
            <p:cNvSpPr/>
            <p:nvPr/>
          </p:nvSpPr>
          <p:spPr>
            <a:xfrm>
              <a:off x="5258394" y="324923"/>
              <a:ext cx="3232010" cy="143410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200" kern="1200" dirty="0">
                  <a:latin typeface="Serifa Lt BT Light"/>
                </a:rPr>
                <a:t>Debt Repayment Plans</a:t>
              </a:r>
            </a:p>
          </p:txBody>
        </p:sp>
      </p:grpSp>
    </p:spTree>
    <p:extLst>
      <p:ext uri="{BB962C8B-B14F-4D97-AF65-F5344CB8AC3E}">
        <p14:creationId xmlns:p14="http://schemas.microsoft.com/office/powerpoint/2010/main" val="1119433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9625" y="1492748"/>
            <a:ext cx="7524750" cy="619556"/>
          </a:xfrm>
        </p:spPr>
        <p:txBody>
          <a:bodyPr/>
          <a:lstStyle/>
          <a:p>
            <a:endParaRPr lang="en-US" dirty="0"/>
          </a:p>
        </p:txBody>
      </p:sp>
      <p:sp>
        <p:nvSpPr>
          <p:cNvPr id="44034" name="Rectangle 8"/>
          <p:cNvSpPr>
            <a:spLocks noGrp="1" noChangeArrowheads="1"/>
          </p:cNvSpPr>
          <p:nvPr>
            <p:ph idx="1"/>
          </p:nvPr>
        </p:nvSpPr>
        <p:spPr/>
        <p:txBody>
          <a:bodyPr>
            <a:normAutofit/>
          </a:bodyPr>
          <a:lstStyle/>
          <a:p>
            <a:r>
              <a:rPr lang="en-US" altLang="en-US" sz="2800" dirty="0">
                <a:solidFill>
                  <a:srgbClr val="000000"/>
                </a:solidFill>
              </a:rPr>
              <a:t>Offering % to settle the debts, a step before full bankruptcy</a:t>
            </a:r>
            <a:r>
              <a:rPr lang="en-US" altLang="en-US" sz="2800">
                <a:solidFill>
                  <a:srgbClr val="000000"/>
                </a:solidFill>
              </a:rPr>
              <a:t>, takes </a:t>
            </a:r>
            <a:r>
              <a:rPr lang="en-US" altLang="en-US" sz="2800" dirty="0">
                <a:solidFill>
                  <a:srgbClr val="000000"/>
                </a:solidFill>
              </a:rPr>
              <a:t>3-5 years to complete and </a:t>
            </a:r>
            <a:r>
              <a:rPr lang="en-US" altLang="en-US" sz="2800">
                <a:solidFill>
                  <a:srgbClr val="000000"/>
                </a:solidFill>
              </a:rPr>
              <a:t>affects credit </a:t>
            </a:r>
            <a:r>
              <a:rPr lang="en-US" altLang="en-US" sz="2800" dirty="0">
                <a:solidFill>
                  <a:srgbClr val="000000"/>
                </a:solidFill>
              </a:rPr>
              <a:t>7-10 years</a:t>
            </a:r>
          </a:p>
          <a:p>
            <a:r>
              <a:rPr lang="en-US" altLang="en-US" sz="2800" dirty="0">
                <a:solidFill>
                  <a:srgbClr val="000000"/>
                </a:solidFill>
              </a:rPr>
              <a:t>Acceptance of settlement is optional (It could be rejected by creditors)</a:t>
            </a:r>
          </a:p>
          <a:p>
            <a:r>
              <a:rPr lang="en-US" altLang="en-US" sz="2800" dirty="0">
                <a:solidFill>
                  <a:srgbClr val="000000"/>
                </a:solidFill>
              </a:rPr>
              <a:t>Fees and interest keep accruing while settlement is in process</a:t>
            </a:r>
          </a:p>
          <a:p>
            <a:r>
              <a:rPr lang="en-US" altLang="en-US" sz="2800" dirty="0">
                <a:solidFill>
                  <a:srgbClr val="000000"/>
                </a:solidFill>
              </a:rPr>
              <a:t>Cost of services is an added burden to the debts and is usually required up front</a:t>
            </a:r>
          </a:p>
          <a:p>
            <a:endParaRPr lang="en-US" altLang="en-US" sz="2400" dirty="0"/>
          </a:p>
        </p:txBody>
      </p:sp>
      <p:grpSp>
        <p:nvGrpSpPr>
          <p:cNvPr id="18" name="Group 17"/>
          <p:cNvGrpSpPr/>
          <p:nvPr/>
        </p:nvGrpSpPr>
        <p:grpSpPr>
          <a:xfrm>
            <a:off x="0" y="1494966"/>
            <a:ext cx="5943599" cy="650377"/>
            <a:chOff x="0" y="324923"/>
            <a:chExt cx="2439127" cy="1434107"/>
          </a:xfrm>
        </p:grpSpPr>
        <p:sp>
          <p:nvSpPr>
            <p:cNvPr id="19" name="Rectangle 18"/>
            <p:cNvSpPr/>
            <p:nvPr/>
          </p:nvSpPr>
          <p:spPr>
            <a:xfrm>
              <a:off x="0" y="324923"/>
              <a:ext cx="2439127" cy="1411402"/>
            </a:xfrm>
            <a:prstGeom prst="rect">
              <a:avLst/>
            </a:prstGeom>
            <a:ln>
              <a:noFill/>
            </a:ln>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20" name="Rectangle 19"/>
            <p:cNvSpPr/>
            <p:nvPr/>
          </p:nvSpPr>
          <p:spPr>
            <a:xfrm>
              <a:off x="0" y="324923"/>
              <a:ext cx="2390179" cy="143410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200" kern="1200" dirty="0">
                  <a:latin typeface="Serifa Lt BT Light"/>
                </a:rPr>
                <a:t>Debt Settlement</a:t>
              </a:r>
            </a:p>
          </p:txBody>
        </p:sp>
      </p:grpSp>
    </p:spTree>
    <p:extLst>
      <p:ext uri="{BB962C8B-B14F-4D97-AF65-F5344CB8AC3E}">
        <p14:creationId xmlns:p14="http://schemas.microsoft.com/office/powerpoint/2010/main" val="360223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idx="1"/>
          </p:nvPr>
        </p:nvSpPr>
        <p:spPr>
          <a:xfrm>
            <a:off x="809625" y="2145343"/>
            <a:ext cx="7524750" cy="4484057"/>
          </a:xfrm>
        </p:spPr>
        <p:txBody>
          <a:bodyPr>
            <a:normAutofit fontScale="92500" lnSpcReduction="10000"/>
          </a:bodyPr>
          <a:lstStyle/>
          <a:p>
            <a:pPr>
              <a:defRPr/>
            </a:pPr>
            <a:r>
              <a:rPr lang="en-US" altLang="en-US" dirty="0">
                <a:solidFill>
                  <a:srgbClr val="000000"/>
                </a:solidFill>
              </a:rPr>
              <a:t>Bankruptcy</a:t>
            </a:r>
          </a:p>
          <a:p>
            <a:pPr lvl="1">
              <a:defRPr/>
            </a:pPr>
            <a:r>
              <a:rPr lang="en-US" altLang="en-US" sz="2800" dirty="0">
                <a:solidFill>
                  <a:srgbClr val="000000"/>
                </a:solidFill>
              </a:rPr>
              <a:t>Chapter 7: Liquidation – Assets are sold to satisfy debts – Gets rid of unsecured debts such as credit cards - Low income </a:t>
            </a:r>
          </a:p>
          <a:p>
            <a:pPr lvl="1">
              <a:defRPr/>
            </a:pPr>
            <a:endParaRPr lang="en-US" altLang="en-US" sz="2800" dirty="0">
              <a:solidFill>
                <a:srgbClr val="000000"/>
              </a:solidFill>
            </a:endParaRPr>
          </a:p>
          <a:p>
            <a:pPr lvl="1">
              <a:defRPr/>
            </a:pPr>
            <a:r>
              <a:rPr lang="en-US" altLang="en-US" sz="2800" dirty="0">
                <a:solidFill>
                  <a:srgbClr val="000000"/>
                </a:solidFill>
              </a:rPr>
              <a:t>Chapter 13: Reorganization – Income is used to satisfy debts - Repayment plan – assets are kept – Pays non dischargeable debts such as child support or alimony</a:t>
            </a:r>
          </a:p>
          <a:p>
            <a:pPr lvl="1">
              <a:defRPr/>
            </a:pPr>
            <a:endParaRPr lang="en-US" altLang="en-US" sz="2800" dirty="0">
              <a:solidFill>
                <a:srgbClr val="000000"/>
              </a:solidFill>
            </a:endParaRPr>
          </a:p>
          <a:p>
            <a:pPr lvl="1">
              <a:defRPr/>
            </a:pPr>
            <a:r>
              <a:rPr lang="en-US" altLang="en-US" sz="2800" dirty="0">
                <a:solidFill>
                  <a:srgbClr val="000000"/>
                </a:solidFill>
              </a:rPr>
              <a:t>Student loans are not dismissible in a bankruptcy!  </a:t>
            </a:r>
          </a:p>
          <a:p>
            <a:pPr marL="457200" lvl="1" indent="0">
              <a:buFontTx/>
              <a:buNone/>
              <a:defRPr/>
            </a:pPr>
            <a:endParaRPr lang="en-US" altLang="en-US" sz="2000" dirty="0">
              <a:solidFill>
                <a:srgbClr val="000000"/>
              </a:solidFill>
            </a:endParaRPr>
          </a:p>
          <a:p>
            <a:pPr lvl="1">
              <a:defRPr/>
            </a:pPr>
            <a:endParaRPr lang="en-US" altLang="en-US" sz="2000" dirty="0">
              <a:solidFill>
                <a:srgbClr val="000000"/>
              </a:solidFill>
            </a:endParaRPr>
          </a:p>
          <a:p>
            <a:pPr>
              <a:defRPr/>
            </a:pPr>
            <a:endParaRPr lang="en-US" altLang="en-US" sz="2400" dirty="0"/>
          </a:p>
        </p:txBody>
      </p:sp>
      <p:grpSp>
        <p:nvGrpSpPr>
          <p:cNvPr id="5" name="Group 4"/>
          <p:cNvGrpSpPr/>
          <p:nvPr/>
        </p:nvGrpSpPr>
        <p:grpSpPr>
          <a:xfrm>
            <a:off x="0" y="1493520"/>
            <a:ext cx="5943600" cy="640080"/>
            <a:chOff x="3943795" y="1998048"/>
            <a:chExt cx="2390179" cy="1434107"/>
          </a:xfrm>
        </p:grpSpPr>
        <p:sp>
          <p:nvSpPr>
            <p:cNvPr id="6" name="Rectangle 5"/>
            <p:cNvSpPr/>
            <p:nvPr/>
          </p:nvSpPr>
          <p:spPr>
            <a:xfrm>
              <a:off x="3943795" y="1998048"/>
              <a:ext cx="2390179" cy="1434107"/>
            </a:xfrm>
            <a:prstGeom prst="rect">
              <a:avLst/>
            </a:prstGeom>
            <a:ln>
              <a:noFill/>
            </a:ln>
          </p:spPr>
          <p:style>
            <a:lnRef idx="3">
              <a:schemeClr val="lt1">
                <a:hueOff val="0"/>
                <a:satOff val="0"/>
                <a:lumOff val="0"/>
                <a:alphaOff val="0"/>
              </a:schemeClr>
            </a:lnRef>
            <a:fillRef idx="1">
              <a:schemeClr val="accent5">
                <a:hueOff val="-6758543"/>
                <a:satOff val="-17419"/>
                <a:lumOff val="-11765"/>
                <a:alphaOff val="0"/>
              </a:schemeClr>
            </a:fillRef>
            <a:effectRef idx="1">
              <a:schemeClr val="accent5">
                <a:hueOff val="-6758543"/>
                <a:satOff val="-17419"/>
                <a:lumOff val="-11765"/>
                <a:alphaOff val="0"/>
              </a:schemeClr>
            </a:effectRef>
            <a:fontRef idx="minor">
              <a:schemeClr val="lt1"/>
            </a:fontRef>
          </p:style>
        </p:sp>
        <p:sp>
          <p:nvSpPr>
            <p:cNvPr id="7" name="Rectangle 6"/>
            <p:cNvSpPr/>
            <p:nvPr/>
          </p:nvSpPr>
          <p:spPr>
            <a:xfrm>
              <a:off x="3943795" y="1998048"/>
              <a:ext cx="2390179" cy="143410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200" kern="1200" dirty="0">
                  <a:latin typeface="Serifa Lt BT Light"/>
                </a:rPr>
                <a:t>Bankruptcy (Last Resort)</a:t>
              </a:r>
            </a:p>
          </p:txBody>
        </p:sp>
      </p:grpSp>
    </p:spTree>
    <p:extLst>
      <p:ext uri="{BB962C8B-B14F-4D97-AF65-F5344CB8AC3E}">
        <p14:creationId xmlns:p14="http://schemas.microsoft.com/office/powerpoint/2010/main" val="186901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B5C10E-FD59-4ADC-8F50-6E5BF9F1354F}"/>
              </a:ext>
            </a:extLst>
          </p:cNvPr>
          <p:cNvSpPr>
            <a:spLocks noGrp="1"/>
          </p:cNvSpPr>
          <p:nvPr>
            <p:ph type="title"/>
          </p:nvPr>
        </p:nvSpPr>
        <p:spPr>
          <a:xfrm>
            <a:off x="628650" y="963877"/>
            <a:ext cx="2620771" cy="4930246"/>
          </a:xfrm>
        </p:spPr>
        <p:txBody>
          <a:bodyPr>
            <a:normAutofit/>
          </a:bodyPr>
          <a:lstStyle/>
          <a:p>
            <a:pPr algn="r"/>
            <a:r>
              <a:rPr lang="en-US">
                <a:solidFill>
                  <a:schemeClr val="accent1"/>
                </a:solidFill>
              </a:rPr>
              <a:t>Description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4AD060-E6CE-446C-8237-BDB2E7CD24BE}"/>
              </a:ext>
            </a:extLst>
          </p:cNvPr>
          <p:cNvSpPr>
            <a:spLocks noGrp="1"/>
          </p:cNvSpPr>
          <p:nvPr>
            <p:ph idx="1"/>
          </p:nvPr>
        </p:nvSpPr>
        <p:spPr>
          <a:xfrm>
            <a:off x="3732023" y="1371600"/>
            <a:ext cx="4783327" cy="5029199"/>
          </a:xfrm>
        </p:spPr>
        <p:txBody>
          <a:bodyPr anchor="ctr">
            <a:normAutofit/>
          </a:bodyPr>
          <a:lstStyle/>
          <a:p>
            <a:r>
              <a:rPr lang="en-US" sz="2100" dirty="0"/>
              <a:t>Many people face a financial crisis at some point in time. It can be overwhelming, but it also can be overcome! </a:t>
            </a:r>
          </a:p>
          <a:p>
            <a:r>
              <a:rPr lang="en-US" sz="2100" dirty="0"/>
              <a:t>Debt management helps you build a realistic budget and make a financial plan to free yourself from being shackled with debts!</a:t>
            </a:r>
          </a:p>
          <a:p>
            <a:endParaRPr lang="en-US" sz="2100" dirty="0"/>
          </a:p>
        </p:txBody>
      </p:sp>
    </p:spTree>
    <p:extLst>
      <p:ext uri="{BB962C8B-B14F-4D97-AF65-F5344CB8AC3E}">
        <p14:creationId xmlns:p14="http://schemas.microsoft.com/office/powerpoint/2010/main" val="3620419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Avoid scams – Federal Trade Commission </a:t>
            </a:r>
          </a:p>
        </p:txBody>
      </p:sp>
      <p:sp>
        <p:nvSpPr>
          <p:cNvPr id="3" name="Content Placeholder 2"/>
          <p:cNvSpPr>
            <a:spLocks noGrp="1"/>
          </p:cNvSpPr>
          <p:nvPr>
            <p:ph idx="1"/>
          </p:nvPr>
        </p:nvSpPr>
        <p:spPr>
          <a:xfrm>
            <a:off x="2016922" y="3685219"/>
            <a:ext cx="6853117" cy="2334582"/>
          </a:xfrm>
        </p:spPr>
        <p:txBody>
          <a:bodyPr>
            <a:noAutofit/>
          </a:bodyPr>
          <a:lstStyle/>
          <a:p>
            <a:pPr marL="342900" indent="-342900" fontAlgn="t">
              <a:buFont typeface="Arial" panose="020B0604020202020204" pitchFamily="34" charset="0"/>
              <a:buChar char="•"/>
            </a:pPr>
            <a:r>
              <a:rPr lang="en-US" altLang="en-US" sz="2000" dirty="0">
                <a:solidFill>
                  <a:srgbClr val="000000"/>
                </a:solidFill>
              </a:rPr>
              <a:t>They will promise they can reduce your debt to the point that you’re paying pennies on the dollar for what you actually owe.</a:t>
            </a:r>
          </a:p>
          <a:p>
            <a:pPr marL="342900" indent="-342900" fontAlgn="t">
              <a:buFont typeface="Arial" panose="020B0604020202020204" pitchFamily="34" charset="0"/>
              <a:buChar char="•"/>
            </a:pPr>
            <a:r>
              <a:rPr lang="en-US" altLang="en-US" sz="2000" dirty="0">
                <a:solidFill>
                  <a:srgbClr val="000000"/>
                </a:solidFill>
              </a:rPr>
              <a:t>They will promise that some of your debt will be eliminated entirely.</a:t>
            </a:r>
          </a:p>
          <a:p>
            <a:pPr marL="342900" indent="-342900" fontAlgn="t">
              <a:buFont typeface="Arial" panose="020B0604020202020204" pitchFamily="34" charset="0"/>
              <a:buChar char="•"/>
            </a:pPr>
            <a:r>
              <a:rPr lang="en-US" altLang="en-US" sz="2000" dirty="0">
                <a:solidFill>
                  <a:srgbClr val="000000"/>
                </a:solidFill>
              </a:rPr>
              <a:t>They lie and tell clients that unsecured creditors do not sue debtors for non-payment.</a:t>
            </a:r>
          </a:p>
          <a:p>
            <a:pPr marL="342900" indent="-342900" fontAlgn="t">
              <a:buFont typeface="Arial" panose="020B0604020202020204" pitchFamily="34" charset="0"/>
              <a:buChar char="•"/>
            </a:pPr>
            <a:r>
              <a:rPr lang="en-US" altLang="en-US" sz="2000" dirty="0">
                <a:solidFill>
                  <a:srgbClr val="000000"/>
                </a:solidFill>
              </a:rPr>
              <a:t>They claim they can remove negative information from your credit report.</a:t>
            </a:r>
          </a:p>
          <a:p>
            <a:endParaRPr lang="en-US" sz="2000" dirty="0">
              <a:solidFill>
                <a:srgbClr val="FF0000"/>
              </a:solidFill>
            </a:endParaRPr>
          </a:p>
        </p:txBody>
      </p:sp>
      <p:grpSp>
        <p:nvGrpSpPr>
          <p:cNvPr id="5" name="Group 4">
            <a:extLst>
              <a:ext uri="{FF2B5EF4-FFF2-40B4-BE49-F238E27FC236}">
                <a16:creationId xmlns:a16="http://schemas.microsoft.com/office/drawing/2014/main" id="{8CC45218-AF82-6340-9BAD-1055C26A4C25}"/>
              </a:ext>
            </a:extLst>
          </p:cNvPr>
          <p:cNvGrpSpPr/>
          <p:nvPr/>
        </p:nvGrpSpPr>
        <p:grpSpPr>
          <a:xfrm>
            <a:off x="183244" y="1805881"/>
            <a:ext cx="8503556" cy="4414260"/>
            <a:chOff x="899577" y="-107670"/>
            <a:chExt cx="7817124" cy="4414260"/>
          </a:xfrm>
        </p:grpSpPr>
        <p:pic>
          <p:nvPicPr>
            <p:cNvPr id="7" name="Picture 6" descr="fax-1889075_960_720.jpg">
              <a:extLst>
                <a:ext uri="{FF2B5EF4-FFF2-40B4-BE49-F238E27FC236}">
                  <a16:creationId xmlns:a16="http://schemas.microsoft.com/office/drawing/2014/main" id="{4146B9AF-F5B8-A241-B6B6-7A61DE1AFF39}"/>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417" b="98472" l="10000" r="90000"/>
                      </a14:imgEffect>
                    </a14:imgLayer>
                  </a14:imgProps>
                </a:ext>
                <a:ext uri="{28A0092B-C50C-407E-A947-70E740481C1C}">
                  <a14:useLocalDpi xmlns:a14="http://schemas.microsoft.com/office/drawing/2010/main" val="0"/>
                </a:ext>
              </a:extLst>
            </a:blip>
            <a:srcRect l="26073" r="23685"/>
            <a:stretch/>
          </p:blipFill>
          <p:spPr>
            <a:xfrm>
              <a:off x="899577" y="-107670"/>
              <a:ext cx="2217811" cy="4414260"/>
            </a:xfrm>
            <a:prstGeom prst="rect">
              <a:avLst/>
            </a:prstGeom>
          </p:spPr>
        </p:pic>
        <p:sp>
          <p:nvSpPr>
            <p:cNvPr id="6" name="Rounded Rectangular Callout 5">
              <a:extLst>
                <a:ext uri="{FF2B5EF4-FFF2-40B4-BE49-F238E27FC236}">
                  <a16:creationId xmlns:a16="http://schemas.microsoft.com/office/drawing/2014/main" id="{6CB7AD78-C104-7145-8FF4-CE212DE307C0}"/>
                </a:ext>
              </a:extLst>
            </p:cNvPr>
            <p:cNvSpPr/>
            <p:nvPr/>
          </p:nvSpPr>
          <p:spPr>
            <a:xfrm>
              <a:off x="2738436" y="241583"/>
              <a:ext cx="5978265" cy="1479547"/>
            </a:xfrm>
            <a:prstGeom prst="wedgeRoundRectCallout">
              <a:avLst>
                <a:gd name="adj1" fmla="val -56633"/>
                <a:gd name="adj2" fmla="val 31081"/>
                <a:gd name="adj3" fmla="val 16667"/>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latin typeface="Serifa Lt BT Light"/>
                </a:rPr>
                <a:t>Don’t believe!</a:t>
              </a:r>
            </a:p>
          </p:txBody>
        </p:sp>
      </p:grpSp>
    </p:spTree>
    <p:extLst>
      <p:ext uri="{BB962C8B-B14F-4D97-AF65-F5344CB8AC3E}">
        <p14:creationId xmlns:p14="http://schemas.microsoft.com/office/powerpoint/2010/main" val="3816384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95400"/>
            <a:ext cx="7886700" cy="530225"/>
          </a:xfrm>
        </p:spPr>
        <p:txBody>
          <a:bodyPr>
            <a:normAutofit fontScale="90000"/>
          </a:bodyPr>
          <a:lstStyle/>
          <a:p>
            <a:r>
              <a:rPr lang="en-US" altLang="en-US" dirty="0">
                <a:latin typeface="Serifa Lt BT Light"/>
              </a:rPr>
              <a:t>Tough Economic Times </a:t>
            </a:r>
            <a:endParaRPr lang="en-US" dirty="0">
              <a:latin typeface="Serifa Lt BT Light"/>
            </a:endParaRPr>
          </a:p>
        </p:txBody>
      </p:sp>
      <p:graphicFrame>
        <p:nvGraphicFramePr>
          <p:cNvPr id="31748" name="Rectangle 8">
            <a:extLst>
              <a:ext uri="{FF2B5EF4-FFF2-40B4-BE49-F238E27FC236}">
                <a16:creationId xmlns:a16="http://schemas.microsoft.com/office/drawing/2014/main" id="{6C40F3B5-CDDD-47F4-BCFC-5E81BA515957}"/>
              </a:ext>
            </a:extLst>
          </p:cNvPr>
          <p:cNvGraphicFramePr>
            <a:graphicFrameLocks noGrp="1"/>
          </p:cNvGraphicFramePr>
          <p:nvPr>
            <p:ph idx="1"/>
            <p:extLst>
              <p:ext uri="{D42A27DB-BD31-4B8C-83A1-F6EECF244321}">
                <p14:modId xmlns:p14="http://schemas.microsoft.com/office/powerpoint/2010/main" val="427414776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6545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95400"/>
            <a:ext cx="7886700" cy="530225"/>
          </a:xfrm>
        </p:spPr>
        <p:txBody>
          <a:bodyPr>
            <a:normAutofit fontScale="90000"/>
          </a:bodyPr>
          <a:lstStyle/>
          <a:p>
            <a:r>
              <a:rPr lang="en-US" dirty="0"/>
              <a:t>Cut spending painlessly</a:t>
            </a:r>
          </a:p>
        </p:txBody>
      </p:sp>
      <p:graphicFrame>
        <p:nvGraphicFramePr>
          <p:cNvPr id="30724" name="Rectangle 8">
            <a:extLst>
              <a:ext uri="{FF2B5EF4-FFF2-40B4-BE49-F238E27FC236}">
                <a16:creationId xmlns:a16="http://schemas.microsoft.com/office/drawing/2014/main" id="{CA509DC5-E725-4E36-98BA-2F2B0BBEBDFC}"/>
              </a:ext>
            </a:extLst>
          </p:cNvPr>
          <p:cNvGraphicFramePr>
            <a:graphicFrameLocks noGrp="1"/>
          </p:cNvGraphicFramePr>
          <p:nvPr>
            <p:ph idx="1"/>
            <p:extLst>
              <p:ext uri="{D42A27DB-BD31-4B8C-83A1-F6EECF244321}">
                <p14:modId xmlns:p14="http://schemas.microsoft.com/office/powerpoint/2010/main" val="264984585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1109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2"/>
          <p:cNvSpPr>
            <a:spLocks noGrp="1" noChangeArrowheads="1"/>
          </p:cNvSpPr>
          <p:nvPr>
            <p:ph type="title"/>
          </p:nvPr>
        </p:nvSpPr>
        <p:spPr>
          <a:xfrm>
            <a:off x="638589" y="1375568"/>
            <a:ext cx="7886700" cy="1325563"/>
          </a:xfrm>
        </p:spPr>
        <p:txBody>
          <a:bodyPr/>
          <a:lstStyle/>
          <a:p>
            <a:pPr algn="ctr" eaLnBrk="1" hangingPunct="1"/>
            <a:r>
              <a:rPr lang="en-US" altLang="en-US" sz="3600" dirty="0" err="1">
                <a:solidFill>
                  <a:schemeClr val="bg1"/>
                </a:solidFill>
              </a:rPr>
              <a:t>MoneyCounts</a:t>
            </a:r>
            <a:r>
              <a:rPr lang="en-US" altLang="en-US" sz="3600" dirty="0">
                <a:solidFill>
                  <a:schemeClr val="bg1"/>
                </a:solidFill>
              </a:rPr>
              <a:t>: </a:t>
            </a:r>
            <a:br>
              <a:rPr lang="en-US" altLang="en-US" sz="3600" dirty="0">
                <a:solidFill>
                  <a:schemeClr val="bg1"/>
                </a:solidFill>
              </a:rPr>
            </a:br>
            <a:r>
              <a:rPr lang="en-US" altLang="en-US" sz="3600" i="1" dirty="0">
                <a:solidFill>
                  <a:schemeClr val="bg1"/>
                </a:solidFill>
              </a:rPr>
              <a:t>A Financial Literacy Series</a:t>
            </a:r>
          </a:p>
        </p:txBody>
      </p:sp>
      <p:sp>
        <p:nvSpPr>
          <p:cNvPr id="3075" name="Rectangle 13"/>
          <p:cNvSpPr>
            <a:spLocks noGrp="1" noChangeArrowheads="1"/>
          </p:cNvSpPr>
          <p:nvPr>
            <p:ph type="subTitle" idx="4294967295"/>
          </p:nvPr>
        </p:nvSpPr>
        <p:spPr>
          <a:xfrm>
            <a:off x="990600" y="2710726"/>
            <a:ext cx="7162800" cy="609600"/>
          </a:xfrm>
        </p:spPr>
        <p:txBody>
          <a:bodyPr>
            <a:noAutofit/>
          </a:bodyPr>
          <a:lstStyle/>
          <a:p>
            <a:pPr marL="0" indent="0" algn="ctr">
              <a:buNone/>
              <a:defRPr/>
            </a:pPr>
            <a:r>
              <a:rPr lang="en-US" sz="2400" kern="1000" dirty="0">
                <a:solidFill>
                  <a:schemeClr val="bg1"/>
                </a:solidFill>
                <a:ea typeface="+mn-ea"/>
                <a:cs typeface="+mn-cs"/>
              </a:rPr>
              <a:t>Comments </a:t>
            </a:r>
            <a:r>
              <a:rPr lang="en-US" sz="2400" kern="1000">
                <a:solidFill>
                  <a:schemeClr val="bg1"/>
                </a:solidFill>
                <a:ea typeface="+mn-ea"/>
                <a:cs typeface="+mn-cs"/>
              </a:rPr>
              <a:t>and questions</a:t>
            </a:r>
            <a:endParaRPr lang="en-US" sz="2400" kern="1000" dirty="0">
              <a:solidFill>
                <a:schemeClr val="bg1"/>
              </a:solidFill>
              <a:ea typeface="+mn-ea"/>
              <a:cs typeface="+mn-cs"/>
            </a:endParaRPr>
          </a:p>
        </p:txBody>
      </p:sp>
      <p:cxnSp>
        <p:nvCxnSpPr>
          <p:cNvPr id="7" name="Straight Connector 6"/>
          <p:cNvCxnSpPr>
            <a:cxnSpLocks noChangeShapeType="1"/>
          </p:cNvCxnSpPr>
          <p:nvPr/>
        </p:nvCxnSpPr>
        <p:spPr bwMode="auto">
          <a:xfrm>
            <a:off x="1295400" y="2669001"/>
            <a:ext cx="6553200" cy="0"/>
          </a:xfrm>
          <a:prstGeom prst="line">
            <a:avLst/>
          </a:prstGeom>
          <a:noFill/>
          <a:ln w="19050">
            <a:solidFill>
              <a:schemeClr val="bg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0901" name="TextBox 7"/>
          <p:cNvSpPr txBox="1">
            <a:spLocks noChangeArrowheads="1"/>
          </p:cNvSpPr>
          <p:nvPr/>
        </p:nvSpPr>
        <p:spPr bwMode="auto">
          <a:xfrm>
            <a:off x="3048000" y="4191000"/>
            <a:ext cx="4267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eaLnBrk="1" hangingPunct="1">
              <a:spcBef>
                <a:spcPct val="0"/>
              </a:spcBef>
              <a:buFontTx/>
              <a:buNone/>
            </a:pPr>
            <a:r>
              <a:rPr lang="en-US" altLang="en-US" sz="1400" dirty="0">
                <a:solidFill>
                  <a:srgbClr val="000000"/>
                </a:solidFill>
                <a:latin typeface="Serifa Lt BT Light" charset="0"/>
                <a:ea typeface="Serifa Lt BT Light" charset="0"/>
                <a:cs typeface="Serifa Lt BT Light" charset="0"/>
              </a:rPr>
              <a:t>11A Grange Building</a:t>
            </a:r>
          </a:p>
          <a:p>
            <a:pPr eaLnBrk="1" hangingPunct="1">
              <a:spcBef>
                <a:spcPct val="0"/>
              </a:spcBef>
              <a:buFontTx/>
              <a:buNone/>
            </a:pPr>
            <a:r>
              <a:rPr lang="en-US" altLang="en-US" sz="1400" dirty="0">
                <a:solidFill>
                  <a:srgbClr val="000000"/>
                </a:solidFill>
                <a:latin typeface="Serifa Lt BT Light" charset="0"/>
                <a:ea typeface="Serifa Lt BT Light" charset="0"/>
                <a:cs typeface="Serifa Lt BT Light" charset="0"/>
              </a:rPr>
              <a:t>University Park, PA 16802</a:t>
            </a:r>
          </a:p>
          <a:p>
            <a:pPr eaLnBrk="1" hangingPunct="1">
              <a:spcBef>
                <a:spcPct val="0"/>
              </a:spcBef>
              <a:buFontTx/>
              <a:buNone/>
            </a:pPr>
            <a:r>
              <a:rPr lang="en-US" altLang="en-US" sz="1400" b="1" dirty="0">
                <a:solidFill>
                  <a:srgbClr val="000000"/>
                </a:solidFill>
                <a:latin typeface="Serifa Lt BT Light" charset="0"/>
                <a:ea typeface="Serifa Lt BT Light" charset="0"/>
                <a:cs typeface="Serifa Lt BT Light" charset="0"/>
                <a:hlinkClick r:id="rId3"/>
              </a:rPr>
              <a:t>financialliteracy.psu.edu</a:t>
            </a:r>
            <a:endParaRPr lang="en-US" altLang="en-US" sz="1400" b="1" dirty="0">
              <a:solidFill>
                <a:srgbClr val="000000"/>
              </a:solidFill>
              <a:latin typeface="Serifa Lt BT Light" charset="0"/>
              <a:ea typeface="Serifa Lt BT Light" charset="0"/>
              <a:cs typeface="Serifa Lt BT Light" charset="0"/>
            </a:endParaRPr>
          </a:p>
          <a:p>
            <a:pPr eaLnBrk="1" hangingPunct="1">
              <a:spcBef>
                <a:spcPct val="0"/>
              </a:spcBef>
              <a:buFontTx/>
              <a:buNone/>
            </a:pPr>
            <a:r>
              <a:rPr lang="en-US" altLang="en-US" sz="1400" b="1" dirty="0">
                <a:solidFill>
                  <a:srgbClr val="000000"/>
                </a:solidFill>
                <a:latin typeface="Serifa Lt BT Light" charset="0"/>
                <a:ea typeface="Serifa Lt BT Light" charset="0"/>
                <a:cs typeface="Serifa Lt BT Light" charset="0"/>
                <a:hlinkClick r:id="rId4"/>
              </a:rPr>
              <a:t>finlit@psu.edu</a:t>
            </a:r>
            <a:r>
              <a:rPr lang="en-US" altLang="en-US" sz="1400" b="1" dirty="0">
                <a:solidFill>
                  <a:srgbClr val="000000"/>
                </a:solidFill>
                <a:latin typeface="Serifa Lt BT Light" charset="0"/>
                <a:ea typeface="Serifa Lt BT Light" charset="0"/>
                <a:cs typeface="Serifa Lt BT Light" charset="0"/>
              </a:rPr>
              <a:t> </a:t>
            </a:r>
          </a:p>
          <a:p>
            <a:pPr eaLnBrk="1" hangingPunct="1">
              <a:spcBef>
                <a:spcPct val="0"/>
              </a:spcBef>
              <a:buFontTx/>
              <a:buNone/>
            </a:pPr>
            <a:r>
              <a:rPr lang="en-US" altLang="en-US" sz="1400" dirty="0">
                <a:solidFill>
                  <a:srgbClr val="000000"/>
                </a:solidFill>
                <a:latin typeface="Serifa Lt BT Light" charset="0"/>
                <a:ea typeface="Serifa Lt BT Light" charset="0"/>
                <a:cs typeface="Serifa Lt BT Light" charset="0"/>
              </a:rPr>
              <a:t>814-863-0214</a:t>
            </a:r>
          </a:p>
          <a:p>
            <a:pPr eaLnBrk="1" hangingPunct="1">
              <a:spcBef>
                <a:spcPct val="0"/>
              </a:spcBef>
              <a:buFontTx/>
              <a:buNone/>
            </a:pPr>
            <a:endParaRPr lang="en-US"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US">
                <a:solidFill>
                  <a:schemeClr val="accent1"/>
                </a:solidFill>
              </a:rPr>
              <a:t>Learning Outcome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r>
              <a:rPr lang="en-US" sz="2100"/>
              <a:t>Recognize the symptoms of uncontrollable debt</a:t>
            </a:r>
          </a:p>
          <a:p>
            <a:r>
              <a:rPr lang="en-US" sz="2100"/>
              <a:t>Make a plan to combat and manage your financial crisis </a:t>
            </a:r>
          </a:p>
          <a:p>
            <a:r>
              <a:rPr lang="en-US" sz="2100"/>
              <a:t>Explore options in debt management </a:t>
            </a:r>
          </a:p>
          <a:p>
            <a:r>
              <a:rPr lang="en-US" sz="2100"/>
              <a:t>Learn how to avoid scams </a:t>
            </a:r>
          </a:p>
        </p:txBody>
      </p:sp>
    </p:spTree>
    <p:extLst>
      <p:ext uri="{BB962C8B-B14F-4D97-AF65-F5344CB8AC3E}">
        <p14:creationId xmlns:p14="http://schemas.microsoft.com/office/powerpoint/2010/main" val="341803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625" y="1676400"/>
            <a:ext cx="5591175" cy="4724400"/>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How much debt is too much?</a:t>
            </a:r>
          </a:p>
          <a:p>
            <a:pPr marL="0" indent="0">
              <a:buNone/>
            </a:pPr>
            <a:endParaRPr lang="en-US" dirty="0"/>
          </a:p>
          <a:p>
            <a:pPr marL="0" indent="0">
              <a:buNone/>
            </a:pPr>
            <a:r>
              <a:rPr lang="en-US" dirty="0"/>
              <a:t>		</a:t>
            </a:r>
          </a:p>
        </p:txBody>
      </p:sp>
      <p:pic>
        <p:nvPicPr>
          <p:cNvPr id="4" name="Picture 3">
            <a:extLst>
              <a:ext uri="{FF2B5EF4-FFF2-40B4-BE49-F238E27FC236}">
                <a16:creationId xmlns:a16="http://schemas.microsoft.com/office/drawing/2014/main" id="{989B6595-531B-B449-AA64-6D844105B027}"/>
              </a:ext>
            </a:extLst>
          </p:cNvPr>
          <p:cNvPicPr>
            <a:picLocks noChangeAspect="1"/>
          </p:cNvPicPr>
          <p:nvPr/>
        </p:nvPicPr>
        <p:blipFill rotWithShape="1">
          <a:blip r:embed="rId2">
            <a:extLst>
              <a:ext uri="{BEBA8EAE-BF5A-486C-A8C5-ECC9F3942E4B}">
                <a14:imgProps xmlns:a14="http://schemas.microsoft.com/office/drawing/2010/main">
                  <a14:imgLayer>
                    <a14:imgEffect>
                      <a14:backgroundRemoval t="50000" b="94583" l="10000" r="90000">
                        <a14:foregroundMark x1="47361" y1="50000" x2="47361" y2="50000"/>
                      </a14:backgroundRemoval>
                    </a14:imgEffect>
                  </a14:imgLayer>
                </a14:imgProps>
              </a:ext>
              <a:ext uri="{28A0092B-C50C-407E-A947-70E740481C1C}">
                <a14:useLocalDpi xmlns:a14="http://schemas.microsoft.com/office/drawing/2010/main" val="0"/>
              </a:ext>
            </a:extLst>
          </a:blip>
          <a:srcRect t="46289" r="32222"/>
          <a:stretch/>
        </p:blipFill>
        <p:spPr>
          <a:xfrm>
            <a:off x="4076700" y="3048000"/>
            <a:ext cx="4648200" cy="3683479"/>
          </a:xfrm>
          <a:prstGeom prst="rect">
            <a:avLst/>
          </a:prstGeom>
        </p:spPr>
      </p:pic>
      <p:pic>
        <p:nvPicPr>
          <p:cNvPr id="5" name="Picture 4">
            <a:extLst>
              <a:ext uri="{FF2B5EF4-FFF2-40B4-BE49-F238E27FC236}">
                <a16:creationId xmlns:a16="http://schemas.microsoft.com/office/drawing/2014/main" id="{ED9B6E73-57C1-6A4E-AF69-D8EF55DA7D4F}"/>
              </a:ext>
            </a:extLst>
          </p:cNvPr>
          <p:cNvPicPr>
            <a:picLocks noChangeAspect="1"/>
          </p:cNvPicPr>
          <p:nvPr/>
        </p:nvPicPr>
        <p:blipFill rotWithShape="1">
          <a:blip r:embed="rId3">
            <a:extLst>
              <a:ext uri="{BEBA8EAE-BF5A-486C-A8C5-ECC9F3942E4B}">
                <a14:imgProps xmlns:a14="http://schemas.microsoft.com/office/drawing/2010/main">
                  <a14:imgLayer>
                    <a14:imgEffect>
                      <a14:backgroundRemoval t="3611" b="34028" l="10000" r="90000">
                        <a14:foregroundMark x1="63056" y1="34028" x2="63056" y2="34028"/>
                      </a14:backgroundRemoval>
                    </a14:imgEffect>
                  </a14:imgLayer>
                </a14:imgProps>
              </a:ext>
              <a:ext uri="{28A0092B-C50C-407E-A947-70E740481C1C}">
                <a14:useLocalDpi xmlns:a14="http://schemas.microsoft.com/office/drawing/2010/main" val="0"/>
              </a:ext>
            </a:extLst>
          </a:blip>
          <a:srcRect r="14377" b="63774"/>
          <a:stretch/>
        </p:blipFill>
        <p:spPr>
          <a:xfrm>
            <a:off x="5029200" y="1524000"/>
            <a:ext cx="3962400" cy="1676459"/>
          </a:xfrm>
          <a:prstGeom prst="rect">
            <a:avLst/>
          </a:prstGeom>
        </p:spPr>
      </p:pic>
      <p:sp>
        <p:nvSpPr>
          <p:cNvPr id="6" name="Rectangle 5">
            <a:extLst>
              <a:ext uri="{FF2B5EF4-FFF2-40B4-BE49-F238E27FC236}">
                <a16:creationId xmlns:a16="http://schemas.microsoft.com/office/drawing/2014/main" id="{74B3343B-947C-A84A-B5F6-E825B595A491}"/>
              </a:ext>
            </a:extLst>
          </p:cNvPr>
          <p:cNvSpPr/>
          <p:nvPr/>
        </p:nvSpPr>
        <p:spPr>
          <a:xfrm>
            <a:off x="6746585" y="2021698"/>
            <a:ext cx="1524776" cy="769441"/>
          </a:xfrm>
          <a:prstGeom prst="rect">
            <a:avLst/>
          </a:prstGeom>
          <a:noFill/>
        </p:spPr>
        <p:txBody>
          <a:bodyPr wrap="none" lIns="91440" tIns="45720" rIns="91440" bIns="45720">
            <a:spAutoFit/>
          </a:bodyPr>
          <a:lstStyle/>
          <a:p>
            <a:pPr algn="ctr"/>
            <a:r>
              <a:rPr lang="en-US" sz="4400" b="1" cap="none" spc="50" dirty="0">
                <a:ln w="0"/>
                <a:solidFill>
                  <a:schemeClr val="bg2"/>
                </a:solidFill>
                <a:effectLst>
                  <a:innerShdw blurRad="63500" dist="50800" dir="13500000">
                    <a:srgbClr val="000000">
                      <a:alpha val="50000"/>
                    </a:srgbClr>
                  </a:innerShdw>
                </a:effectLst>
                <a:latin typeface="PT Sans" panose="020B0503020203020204" pitchFamily="34" charset="77"/>
              </a:rPr>
              <a:t>DEBT</a:t>
            </a:r>
            <a:endParaRPr lang="en-US" sz="5400" b="1" cap="none" spc="50" dirty="0">
              <a:ln w="0"/>
              <a:solidFill>
                <a:schemeClr val="bg2"/>
              </a:solidFill>
              <a:effectLst>
                <a:innerShdw blurRad="63500" dist="50800" dir="13500000">
                  <a:srgbClr val="000000">
                    <a:alpha val="50000"/>
                  </a:srgbClr>
                </a:innerShdw>
              </a:effectLst>
              <a:latin typeface="PT Sans" panose="020B0503020203020204" pitchFamily="34" charset="77"/>
            </a:endParaRPr>
          </a:p>
        </p:txBody>
      </p:sp>
    </p:spTree>
    <p:extLst>
      <p:ext uri="{BB962C8B-B14F-4D97-AF65-F5344CB8AC3E}">
        <p14:creationId xmlns:p14="http://schemas.microsoft.com/office/powerpoint/2010/main" val="156768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US">
                <a:solidFill>
                  <a:schemeClr val="accent1"/>
                </a:solidFill>
              </a:rPr>
              <a:t>U.S. Census Bureau (Statistics)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1295400"/>
            <a:ext cx="4783327" cy="5242559"/>
          </a:xfrm>
        </p:spPr>
        <p:txBody>
          <a:bodyPr anchor="ctr">
            <a:normAutofit/>
          </a:bodyPr>
          <a:lstStyle/>
          <a:p>
            <a:pPr fontAlgn="t"/>
            <a:r>
              <a:rPr lang="en-US" altLang="en-US" sz="2100" dirty="0"/>
              <a:t>69 % of Americans are in debt by an average of $70,000.</a:t>
            </a:r>
          </a:p>
          <a:p>
            <a:pPr fontAlgn="t"/>
            <a:r>
              <a:rPr lang="en-US" altLang="en-US" sz="2100" dirty="0"/>
              <a:t>Consumers with the greatest amount of growing debt were those in the age group of 35 to 45, with roughly $108,000 in debt. </a:t>
            </a:r>
          </a:p>
          <a:p>
            <a:pPr fontAlgn="t"/>
            <a:r>
              <a:rPr lang="en-US" altLang="en-US" sz="2100" dirty="0"/>
              <a:t>People aged 45 to 55 were carrying $86,500 in debt. </a:t>
            </a:r>
          </a:p>
          <a:p>
            <a:pPr fontAlgn="t"/>
            <a:r>
              <a:rPr lang="en-US" altLang="en-US" sz="2100" dirty="0"/>
              <a:t>People aged 55 to 65 were saddled with $70,000 in debt.</a:t>
            </a:r>
          </a:p>
          <a:p>
            <a:pPr fontAlgn="t"/>
            <a:r>
              <a:rPr lang="en-US" altLang="en-US" sz="2100" dirty="0"/>
              <a:t>College students graduate with an average of $37,000 in student loans.</a:t>
            </a:r>
          </a:p>
          <a:p>
            <a:pPr fontAlgn="t"/>
            <a:r>
              <a:rPr lang="en-US" altLang="en-US" sz="2100" dirty="0"/>
              <a:t>Penn State Adult students graduate with an average of $40,000 in student loans.</a:t>
            </a:r>
          </a:p>
        </p:txBody>
      </p:sp>
    </p:spTree>
    <p:extLst>
      <p:ext uri="{BB962C8B-B14F-4D97-AF65-F5344CB8AC3E}">
        <p14:creationId xmlns:p14="http://schemas.microsoft.com/office/powerpoint/2010/main" val="133572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US">
                <a:solidFill>
                  <a:schemeClr val="accent1"/>
                </a:solidFill>
              </a:rPr>
              <a:t>Penn State Student Aid Office (Statistics)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1295400"/>
            <a:ext cx="4783327" cy="5105399"/>
          </a:xfrm>
        </p:spPr>
        <p:txBody>
          <a:bodyPr anchor="ctr">
            <a:normAutofit/>
          </a:bodyPr>
          <a:lstStyle/>
          <a:p>
            <a:pPr>
              <a:defRPr/>
            </a:pPr>
            <a:r>
              <a:rPr lang="en-US" sz="2100" dirty="0"/>
              <a:t>66% of students who graduate each semester are carrying student loan debts.</a:t>
            </a:r>
          </a:p>
          <a:p>
            <a:pPr>
              <a:defRPr/>
            </a:pPr>
            <a:r>
              <a:rPr lang="en-US" sz="2100" dirty="0"/>
              <a:t>Average student loan debt: $35,639 (2012-2013)</a:t>
            </a:r>
          </a:p>
          <a:p>
            <a:pPr>
              <a:defRPr/>
            </a:pPr>
            <a:r>
              <a:rPr lang="en-US" sz="2100" dirty="0"/>
              <a:t>Adult students graduate: $40,000 (2012-2013)</a:t>
            </a:r>
          </a:p>
          <a:p>
            <a:pPr>
              <a:defRPr/>
            </a:pPr>
            <a:endParaRPr lang="en-US" sz="2100" dirty="0"/>
          </a:p>
          <a:p>
            <a:pPr>
              <a:defRPr/>
            </a:pPr>
            <a:r>
              <a:rPr lang="en-US" sz="2100" dirty="0"/>
              <a:t>Repayment of student loan debt ranges between </a:t>
            </a:r>
            <a:br>
              <a:rPr lang="en-US" sz="2100" dirty="0"/>
            </a:br>
            <a:r>
              <a:rPr lang="en-US" sz="2100" dirty="0"/>
              <a:t>10-30 years depending on payment plan</a:t>
            </a:r>
          </a:p>
          <a:p>
            <a:pPr>
              <a:defRPr/>
            </a:pPr>
            <a:r>
              <a:rPr lang="en-US" sz="2100" dirty="0"/>
              <a:t>Average monthly payment on a standard 10 year plan is $400 - $700 </a:t>
            </a:r>
          </a:p>
          <a:p>
            <a:pPr lvl="1">
              <a:defRPr/>
            </a:pPr>
            <a:endParaRPr lang="en-US" sz="2100" dirty="0"/>
          </a:p>
        </p:txBody>
      </p:sp>
    </p:spTree>
    <p:extLst>
      <p:ext uri="{BB962C8B-B14F-4D97-AF65-F5344CB8AC3E}">
        <p14:creationId xmlns:p14="http://schemas.microsoft.com/office/powerpoint/2010/main" val="104965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overspending </a:t>
            </a:r>
          </a:p>
        </p:txBody>
      </p:sp>
      <p:sp>
        <p:nvSpPr>
          <p:cNvPr id="5" name="Content Placeholder 4">
            <a:extLst>
              <a:ext uri="{FF2B5EF4-FFF2-40B4-BE49-F238E27FC236}">
                <a16:creationId xmlns:a16="http://schemas.microsoft.com/office/drawing/2014/main" id="{EE30986B-532D-0E4B-88C0-F1AB80A563BB}"/>
              </a:ext>
            </a:extLst>
          </p:cNvPr>
          <p:cNvSpPr>
            <a:spLocks noGrp="1"/>
          </p:cNvSpPr>
          <p:nvPr>
            <p:ph idx="1"/>
          </p:nvPr>
        </p:nvSpPr>
        <p:spPr/>
        <p:txBody>
          <a:bodyPr/>
          <a:lstStyle/>
          <a:p>
            <a:endParaRPr lang="en-US" dirty="0"/>
          </a:p>
        </p:txBody>
      </p:sp>
      <p:grpSp>
        <p:nvGrpSpPr>
          <p:cNvPr id="6" name="Group 5">
            <a:extLst>
              <a:ext uri="{FF2B5EF4-FFF2-40B4-BE49-F238E27FC236}">
                <a16:creationId xmlns:a16="http://schemas.microsoft.com/office/drawing/2014/main" id="{04BD8ED5-A978-4F46-B63C-0736E1BA7F10}"/>
              </a:ext>
            </a:extLst>
          </p:cNvPr>
          <p:cNvGrpSpPr/>
          <p:nvPr/>
        </p:nvGrpSpPr>
        <p:grpSpPr>
          <a:xfrm>
            <a:off x="76200" y="2115659"/>
            <a:ext cx="8828081" cy="4372632"/>
            <a:chOff x="-389138" y="1254342"/>
            <a:chExt cx="9786557" cy="4702998"/>
          </a:xfrm>
        </p:grpSpPr>
        <p:sp>
          <p:nvSpPr>
            <p:cNvPr id="7" name="Rounded Rectangle 6">
              <a:extLst>
                <a:ext uri="{FF2B5EF4-FFF2-40B4-BE49-F238E27FC236}">
                  <a16:creationId xmlns:a16="http://schemas.microsoft.com/office/drawing/2014/main" id="{43ED494E-D570-AC4D-91D6-AFD2123AA1DA}"/>
                </a:ext>
              </a:extLst>
            </p:cNvPr>
            <p:cNvSpPr/>
            <p:nvPr/>
          </p:nvSpPr>
          <p:spPr>
            <a:xfrm>
              <a:off x="1520267" y="1298413"/>
              <a:ext cx="7877152" cy="4658927"/>
            </a:xfrm>
            <a:prstGeom prst="roundRect">
              <a:avLst/>
            </a:prstGeom>
            <a:solidFill>
              <a:srgbClr val="E6B9B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800100" lvl="1" indent="-342900">
                <a:buFont typeface="Arial"/>
                <a:buChar char="•"/>
              </a:pPr>
              <a:r>
                <a:rPr lang="en-US" sz="2200" dirty="0">
                  <a:solidFill>
                    <a:srgbClr val="000000"/>
                  </a:solidFill>
                  <a:latin typeface="Serifa Lt BT Light"/>
                </a:rPr>
                <a:t>Hav</a:t>
              </a:r>
              <a:r>
                <a:rPr lang="en-US" altLang="ko-KR" sz="2200" dirty="0">
                  <a:solidFill>
                    <a:srgbClr val="000000"/>
                  </a:solidFill>
                  <a:latin typeface="Serifa Lt BT Light"/>
                </a:rPr>
                <a:t>ing </a:t>
              </a:r>
              <a:r>
                <a:rPr lang="en-US" sz="2200" dirty="0">
                  <a:solidFill>
                    <a:srgbClr val="000000"/>
                  </a:solidFill>
                  <a:latin typeface="Serifa Lt BT Light"/>
                </a:rPr>
                <a:t>no significant savings</a:t>
              </a:r>
            </a:p>
            <a:p>
              <a:pPr marL="800100" lvl="1" indent="-342900">
                <a:buFont typeface="Arial"/>
                <a:buChar char="•"/>
              </a:pPr>
              <a:r>
                <a:rPr lang="en-US" sz="2200" dirty="0">
                  <a:solidFill>
                    <a:srgbClr val="000000"/>
                  </a:solidFill>
                  <a:latin typeface="Serifa Lt BT Light"/>
                </a:rPr>
                <a:t>Paying debt more than 10% of net income</a:t>
              </a:r>
            </a:p>
            <a:p>
              <a:pPr marL="800100" lvl="1" indent="-342900">
                <a:buFont typeface="Arial"/>
                <a:buChar char="•"/>
              </a:pPr>
              <a:r>
                <a:rPr lang="en-US" sz="2200" dirty="0">
                  <a:solidFill>
                    <a:srgbClr val="000000"/>
                  </a:solidFill>
                  <a:latin typeface="Serifa Lt BT Light"/>
                </a:rPr>
                <a:t>Paying the minimum amount on your credit card bill </a:t>
              </a:r>
            </a:p>
            <a:p>
              <a:pPr marL="800100" lvl="1" indent="-342900">
                <a:buFont typeface="Arial"/>
                <a:buChar char="•"/>
              </a:pPr>
              <a:r>
                <a:rPr lang="en-US" sz="2200" dirty="0">
                  <a:solidFill>
                    <a:srgbClr val="000000"/>
                  </a:solidFill>
                  <a:latin typeface="Serifa Lt BT Light"/>
                </a:rPr>
                <a:t>Paying late fees on bills </a:t>
              </a:r>
            </a:p>
            <a:p>
              <a:pPr marL="800100" lvl="1" indent="-342900">
                <a:buFont typeface="Arial"/>
                <a:buChar char="•"/>
              </a:pPr>
              <a:r>
                <a:rPr lang="en-US" sz="2200" dirty="0">
                  <a:solidFill>
                    <a:srgbClr val="000000"/>
                  </a:solidFill>
                  <a:latin typeface="Serifa Lt BT Light"/>
                </a:rPr>
                <a:t>Utilities are threatened to be disconnected</a:t>
              </a:r>
            </a:p>
            <a:p>
              <a:pPr marL="800100" lvl="1" indent="-342900">
                <a:buFont typeface="Arial"/>
                <a:buChar char="•"/>
              </a:pPr>
              <a:r>
                <a:rPr lang="en-US" sz="2200" dirty="0">
                  <a:solidFill>
                    <a:srgbClr val="000000"/>
                  </a:solidFill>
                  <a:latin typeface="Serifa Lt BT Light"/>
                </a:rPr>
                <a:t>Receiving collection dunning letters or phone calls</a:t>
              </a:r>
            </a:p>
            <a:p>
              <a:pPr marL="800100" lvl="1" indent="-342900">
                <a:buFont typeface="Arial"/>
                <a:buChar char="•"/>
              </a:pPr>
              <a:r>
                <a:rPr lang="en-US" sz="2200" dirty="0">
                  <a:solidFill>
                    <a:srgbClr val="000000"/>
                  </a:solidFill>
                  <a:latin typeface="Serifa Lt BT Light"/>
                </a:rPr>
                <a:t>Not getting ahead even with multiple jobs</a:t>
              </a:r>
            </a:p>
            <a:p>
              <a:pPr marL="800100" lvl="1" indent="-342900">
                <a:buFont typeface="Arial"/>
                <a:buChar char="•"/>
              </a:pPr>
              <a:r>
                <a:rPr lang="en-US" sz="2200" dirty="0">
                  <a:solidFill>
                    <a:srgbClr val="000000"/>
                  </a:solidFill>
                  <a:latin typeface="Serifa Lt BT Light"/>
                </a:rPr>
                <a:t>Being worried you might lose your home or car</a:t>
              </a:r>
            </a:p>
            <a:p>
              <a:pPr marL="800100" lvl="1" indent="-342900">
                <a:buFont typeface="Arial"/>
                <a:buChar char="•"/>
              </a:pPr>
              <a:r>
                <a:rPr lang="en-US" sz="2200" dirty="0">
                  <a:solidFill>
                    <a:srgbClr val="000000"/>
                  </a:solidFill>
                  <a:latin typeface="Serifa Lt BT Light"/>
                </a:rPr>
                <a:t>Having no financial goals in your life</a:t>
              </a:r>
            </a:p>
          </p:txBody>
        </p:sp>
        <p:pic>
          <p:nvPicPr>
            <p:cNvPr id="8" name="Picture 7" descr="stop-1013732_960_720.jpg">
              <a:extLst>
                <a:ext uri="{FF2B5EF4-FFF2-40B4-BE49-F238E27FC236}">
                  <a16:creationId xmlns:a16="http://schemas.microsoft.com/office/drawing/2014/main" id="{0410841C-9932-894D-8C22-B7562D4EE6E5}"/>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194" b="96528" l="10000" r="90000"/>
                      </a14:imgEffect>
                    </a14:imgLayer>
                  </a14:imgProps>
                </a:ext>
                <a:ext uri="{28A0092B-C50C-407E-A947-70E740481C1C}">
                  <a14:useLocalDpi xmlns:a14="http://schemas.microsoft.com/office/drawing/2010/main" val="0"/>
                </a:ext>
              </a:extLst>
            </a:blip>
            <a:srcRect l="10889" t="5646" r="26778"/>
            <a:stretch/>
          </p:blipFill>
          <p:spPr>
            <a:xfrm>
              <a:off x="-389138" y="1254342"/>
              <a:ext cx="2736493" cy="4142277"/>
            </a:xfrm>
            <a:prstGeom prst="rect">
              <a:avLst/>
            </a:prstGeom>
          </p:spPr>
        </p:pic>
        <p:sp>
          <p:nvSpPr>
            <p:cNvPr id="9" name="Rectangle 8">
              <a:extLst>
                <a:ext uri="{FF2B5EF4-FFF2-40B4-BE49-F238E27FC236}">
                  <a16:creationId xmlns:a16="http://schemas.microsoft.com/office/drawing/2014/main" id="{6E3FA71E-D1DA-BB4A-B9BD-E125966B8FA0}"/>
                </a:ext>
              </a:extLst>
            </p:cNvPr>
            <p:cNvSpPr/>
            <p:nvPr/>
          </p:nvSpPr>
          <p:spPr>
            <a:xfrm>
              <a:off x="696686" y="3249692"/>
              <a:ext cx="1407418" cy="562751"/>
            </a:xfrm>
            <a:prstGeom prst="rect">
              <a:avLst/>
            </a:prstGeom>
            <a:noFill/>
          </p:spPr>
          <p:txBody>
            <a:bodyPr wrap="none" lIns="91440" tIns="45720" rIns="91440" bIns="45720">
              <a:spAutoFit/>
            </a:bodyPr>
            <a:lstStyle/>
            <a:p>
              <a:pPr algn="ct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Stop! If</a:t>
              </a:r>
            </a:p>
          </p:txBody>
        </p:sp>
      </p:grpSp>
    </p:spTree>
    <p:extLst>
      <p:ext uri="{BB962C8B-B14F-4D97-AF65-F5344CB8AC3E}">
        <p14:creationId xmlns:p14="http://schemas.microsoft.com/office/powerpoint/2010/main" val="138619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US">
                <a:solidFill>
                  <a:schemeClr val="accent1"/>
                </a:solidFill>
              </a:rPr>
              <a:t>Danger of overspending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1295400"/>
            <a:ext cx="4783327" cy="5242559"/>
          </a:xfrm>
        </p:spPr>
        <p:txBody>
          <a:bodyPr anchor="ctr">
            <a:normAutofit/>
          </a:bodyPr>
          <a:lstStyle/>
          <a:p>
            <a:r>
              <a:rPr lang="en-US" altLang="en-US" sz="2100" dirty="0"/>
              <a:t>Overspending can lead to excessive debt</a:t>
            </a:r>
          </a:p>
          <a:p>
            <a:r>
              <a:rPr lang="en-US" altLang="en-US" sz="2100" dirty="0"/>
              <a:t>Overspending makes it difficult to set and reach financial goals</a:t>
            </a:r>
          </a:p>
          <a:p>
            <a:r>
              <a:rPr lang="en-US" altLang="en-US" sz="2100" dirty="0"/>
              <a:t>Overspending prevents building financial wealth</a:t>
            </a:r>
          </a:p>
          <a:p>
            <a:pPr lvl="1"/>
            <a:r>
              <a:rPr lang="en-US" altLang="en-US" sz="2100" dirty="0"/>
              <a:t>College fund</a:t>
            </a:r>
          </a:p>
          <a:p>
            <a:pPr lvl="1"/>
            <a:r>
              <a:rPr lang="en-US" altLang="en-US" sz="2100" dirty="0"/>
              <a:t>Retirement </a:t>
            </a:r>
          </a:p>
          <a:p>
            <a:pPr lvl="1"/>
            <a:r>
              <a:rPr lang="en-US" altLang="en-US" sz="2100" dirty="0"/>
              <a:t>Vacation </a:t>
            </a:r>
          </a:p>
          <a:p>
            <a:r>
              <a:rPr lang="en-US" altLang="en-US" sz="2100" dirty="0"/>
              <a:t>Overspending can ruin your financial reputation </a:t>
            </a:r>
          </a:p>
          <a:p>
            <a:r>
              <a:rPr lang="en-US" altLang="en-US" sz="2100" dirty="0"/>
              <a:t>Overspending can push you into bankruptcy</a:t>
            </a:r>
          </a:p>
          <a:p>
            <a:endParaRPr lang="en-US" sz="2100" dirty="0"/>
          </a:p>
        </p:txBody>
      </p:sp>
    </p:spTree>
    <p:extLst>
      <p:ext uri="{BB962C8B-B14F-4D97-AF65-F5344CB8AC3E}">
        <p14:creationId xmlns:p14="http://schemas.microsoft.com/office/powerpoint/2010/main" val="1515754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basics! </a:t>
            </a:r>
          </a:p>
        </p:txBody>
      </p:sp>
      <p:pic>
        <p:nvPicPr>
          <p:cNvPr id="4" name="Picture 1"/>
          <p:cNvPicPr>
            <a:picLocks noGrp="1" noChangeAspect="1"/>
          </p:cNvPicPr>
          <p:nvPr>
            <p:ph idx="1"/>
          </p:nvPr>
        </p:nvPicPr>
        <p:blipFill rotWithShape="1">
          <a:blip r:embed="rId3">
            <a:extLst>
              <a:ext uri="{28A0092B-C50C-407E-A947-70E740481C1C}">
                <a14:useLocalDpi xmlns:a14="http://schemas.microsoft.com/office/drawing/2010/main" val="0"/>
              </a:ext>
            </a:extLst>
          </a:blip>
          <a:srcRect t="11575" b="22125"/>
          <a:stretch/>
        </p:blipFill>
        <p:spPr bwMode="auto">
          <a:xfrm>
            <a:off x="1421468" y="3471289"/>
            <a:ext cx="6301063" cy="295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 4"/>
          <p:cNvGraphicFramePr/>
          <p:nvPr>
            <p:extLst>
              <p:ext uri="{D42A27DB-BD31-4B8C-83A1-F6EECF244321}">
                <p14:modId xmlns:p14="http://schemas.microsoft.com/office/powerpoint/2010/main" val="841005060"/>
              </p:ext>
            </p:extLst>
          </p:nvPr>
        </p:nvGraphicFramePr>
        <p:xfrm>
          <a:off x="3035300" y="1819785"/>
          <a:ext cx="3073400" cy="1651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6490697"/>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Blue Hyperlink">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24A5DB"/>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1243</Words>
  <Application>Microsoft Office PowerPoint</Application>
  <PresentationFormat>On-screen Show (4:3)</PresentationFormat>
  <Paragraphs>218</Paragraphs>
  <Slides>23</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PT Sans</vt:lpstr>
      <vt:lpstr>Serifa BT Roman</vt:lpstr>
      <vt:lpstr>Serifa Lt BT Light</vt:lpstr>
      <vt:lpstr>Times New Roman</vt:lpstr>
      <vt:lpstr>1_Custom Design</vt:lpstr>
      <vt:lpstr>2_Custom Design</vt:lpstr>
      <vt:lpstr>MoneyCounts:  A Financial Literacy Series</vt:lpstr>
      <vt:lpstr>Description </vt:lpstr>
      <vt:lpstr>Learning Outcome </vt:lpstr>
      <vt:lpstr>PowerPoint Presentation</vt:lpstr>
      <vt:lpstr>U.S. Census Bureau (Statistics)</vt:lpstr>
      <vt:lpstr>Penn State Student Aid Office (Statistics) </vt:lpstr>
      <vt:lpstr>Symptoms of overspending </vt:lpstr>
      <vt:lpstr>Danger of overspending </vt:lpstr>
      <vt:lpstr>Back to basics! </vt:lpstr>
      <vt:lpstr>Every penny counts!</vt:lpstr>
      <vt:lpstr>Re-do your budget!</vt:lpstr>
      <vt:lpstr>Where to start? </vt:lpstr>
      <vt:lpstr>Know your rules </vt:lpstr>
      <vt:lpstr>Other options </vt:lpstr>
      <vt:lpstr>PowerPoint Presentation</vt:lpstr>
      <vt:lpstr>PowerPoint Presentation</vt:lpstr>
      <vt:lpstr>PowerPoint Presentation</vt:lpstr>
      <vt:lpstr>PowerPoint Presentation</vt:lpstr>
      <vt:lpstr>PowerPoint Presentation</vt:lpstr>
      <vt:lpstr>Avoid scams – Federal Trade Commission </vt:lpstr>
      <vt:lpstr>Tough Economic Times </vt:lpstr>
      <vt:lpstr>Cut spending painlessly</vt:lpstr>
      <vt:lpstr>MoneyCounts:  A Financial Literacy 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MoneyCounts:  A Financial Literacy Series</dc:title>
  <dc:creator>Daad Adel Rizk</dc:creator>
  <cp:lastModifiedBy>Shin, Hehyoun</cp:lastModifiedBy>
  <cp:revision>3</cp:revision>
  <dcterms:created xsi:type="dcterms:W3CDTF">2018-11-05T20:20:27Z</dcterms:created>
  <dcterms:modified xsi:type="dcterms:W3CDTF">2020-02-18T14:39:13Z</dcterms:modified>
</cp:coreProperties>
</file>